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Inter-Medium"/>
                <a:cs typeface="Inter-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3502" y="9835692"/>
            <a:ext cx="1329402" cy="7539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1295" y="9835700"/>
            <a:ext cx="2805117" cy="75389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61766" y="9800749"/>
            <a:ext cx="2109370" cy="86023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424176" y="4184825"/>
            <a:ext cx="5759450" cy="60325"/>
          </a:xfrm>
          <a:custGeom>
            <a:avLst/>
            <a:gdLst/>
            <a:ahLst/>
            <a:cxnLst/>
            <a:rect l="l" t="t" r="r" b="b"/>
            <a:pathLst>
              <a:path w="5759450" h="60325">
                <a:moveTo>
                  <a:pt x="5758986" y="0"/>
                </a:moveTo>
                <a:lnTo>
                  <a:pt x="0" y="0"/>
                </a:lnTo>
                <a:lnTo>
                  <a:pt x="0" y="60270"/>
                </a:lnTo>
                <a:lnTo>
                  <a:pt x="5758986" y="60270"/>
                </a:lnTo>
                <a:lnTo>
                  <a:pt x="5758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Inter-Medium"/>
                <a:cs typeface="Inter-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Inter-Medium"/>
                <a:cs typeface="Inter-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Inter-Medium"/>
                <a:cs typeface="Inter-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15675"/>
            <a:ext cx="20104100" cy="31750"/>
          </a:xfrm>
          <a:custGeom>
            <a:avLst/>
            <a:gdLst/>
            <a:ahLst/>
            <a:cxnLst/>
            <a:rect l="l" t="t" r="r" b="b"/>
            <a:pathLst>
              <a:path w="20104100" h="31750">
                <a:moveTo>
                  <a:pt x="0" y="0"/>
                </a:moveTo>
                <a:lnTo>
                  <a:pt x="0" y="31412"/>
                </a:lnTo>
                <a:lnTo>
                  <a:pt x="20104099" y="31412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546A2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5771" y="1585198"/>
            <a:ext cx="8725535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Inter-Medium"/>
                <a:cs typeface="Inter-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2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8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8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20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15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21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22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23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hyperlink" Target="http://www.bmbf.de/bmbf/shareddocs/" TargetMode="External"/><Relationship Id="rId5" Type="http://schemas.openxmlformats.org/officeDocument/2006/relationships/hyperlink" Target="http://www.bpb.de/shop/zeitschriften/apuz/" TargetMode="External"/><Relationship Id="rId6" Type="http://schemas.openxmlformats.org/officeDocument/2006/relationships/hyperlink" Target="http://www.deutschlandfunk.de/risikoforscher-zu-covid-19-zahlen-" TargetMode="External"/><Relationship Id="rId7" Type="http://schemas.openxmlformats.org/officeDocument/2006/relationships/hyperlink" Target="http://www.uni-regensburg.de/medizin/" TargetMode="Externa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015675"/>
            <a:ext cx="20104100" cy="31750"/>
          </a:xfrm>
          <a:custGeom>
            <a:avLst/>
            <a:gdLst/>
            <a:ahLst/>
            <a:cxnLst/>
            <a:rect l="l" t="t" r="r" b="b"/>
            <a:pathLst>
              <a:path w="20104100" h="31750">
                <a:moveTo>
                  <a:pt x="0" y="0"/>
                </a:moveTo>
                <a:lnTo>
                  <a:pt x="0" y="31412"/>
                </a:lnTo>
                <a:lnTo>
                  <a:pt x="20104099" y="31412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523937" y="3149507"/>
            <a:ext cx="14770735" cy="5454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89710">
              <a:lnSpc>
                <a:spcPts val="3300"/>
              </a:lnSpc>
              <a:spcBef>
                <a:spcPts val="95"/>
              </a:spcBef>
            </a:pP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Die</a:t>
            </a:r>
            <a:r>
              <a:rPr dirty="0" sz="2600" spc="-1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b="1">
                <a:solidFill>
                  <a:srgbClr val="FFFFFF"/>
                </a:solidFill>
                <a:latin typeface="Inter"/>
                <a:cs typeface="Inter"/>
              </a:rPr>
              <a:t>Folien</a:t>
            </a:r>
            <a:r>
              <a:rPr dirty="0" sz="2600" spc="-20" b="1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dirty="0" sz="2600" b="1">
                <a:solidFill>
                  <a:srgbClr val="FFFFFF"/>
                </a:solidFill>
                <a:latin typeface="Inter"/>
                <a:cs typeface="Inter"/>
              </a:rPr>
              <a:t>dieser</a:t>
            </a:r>
            <a:r>
              <a:rPr dirty="0" sz="2600" spc="-15" b="1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dirty="0" sz="2600" b="1">
                <a:solidFill>
                  <a:srgbClr val="FFFFFF"/>
                </a:solidFill>
                <a:latin typeface="Inter"/>
                <a:cs typeface="Inter"/>
              </a:rPr>
              <a:t>Präsentation</a:t>
            </a:r>
            <a:r>
              <a:rPr dirty="0" sz="2600" spc="65" b="1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sind</a:t>
            </a:r>
            <a:r>
              <a:rPr dirty="0" sz="2600" spc="-1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im</a:t>
            </a:r>
            <a:r>
              <a:rPr dirty="0" sz="2600" spc="-1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Rahmen</a:t>
            </a:r>
            <a:r>
              <a:rPr dirty="0" sz="2600" spc="-2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des</a:t>
            </a:r>
            <a:r>
              <a:rPr dirty="0" sz="2600" spc="-1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Projektes</a:t>
            </a:r>
            <a:r>
              <a:rPr dirty="0" sz="2600" spc="-1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ORIENTATE,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 einer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Zusammenarbeit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HAW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Hamburg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und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PRO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RETINA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Deutschland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Inter-Medium"/>
                <a:cs typeface="Inter-Medium"/>
              </a:rPr>
              <a:t>e.V.,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entstanden.</a:t>
            </a:r>
            <a:endParaRPr sz="2600">
              <a:latin typeface="Inter-Medium"/>
              <a:cs typeface="Inter-Medium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Inhalt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dieser</a:t>
            </a:r>
            <a:r>
              <a:rPr dirty="0" sz="2600" spc="-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Folien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ist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ein</a:t>
            </a:r>
            <a:r>
              <a:rPr dirty="0" sz="2600" spc="-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Workshop,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im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Rahmen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des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Projektes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mit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Mitgliedern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von</a:t>
            </a:r>
            <a:endParaRPr sz="2600">
              <a:latin typeface="Inter-Medium"/>
              <a:cs typeface="Inter-Medium"/>
            </a:endParaRPr>
          </a:p>
          <a:p>
            <a:pPr marL="12700" marR="5080">
              <a:lnSpc>
                <a:spcPct val="105700"/>
              </a:lnSpc>
            </a:pP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PRO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RETINA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2023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durchgeführt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und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evaluiert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wurde.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Foliensatz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steht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allen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Interessierten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zur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Verfügung,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die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sich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mit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Partizipation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in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Gesundheitsforschung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und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insbesondere</a:t>
            </a:r>
            <a:r>
              <a:rPr dirty="0" sz="2600" spc="-3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Inter-Medium"/>
                <a:cs typeface="Inter-Medium"/>
              </a:rPr>
              <a:t>mit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Bedeutung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von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Daten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auseinandersetzen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und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ihr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Verständnis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vertiefen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möchten.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Kurzum,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wir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stellen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Folien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eines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Schulungsworkshops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zur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Verfügung,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um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Bereitschaft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und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Beteiligung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von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Patient:innen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an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quantitativen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Studien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zu</a:t>
            </a:r>
            <a:r>
              <a:rPr dirty="0" sz="2600" spc="-5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erhöhen.</a:t>
            </a:r>
            <a:endParaRPr sz="2600">
              <a:latin typeface="Inter-Medium"/>
              <a:cs typeface="Inter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Inter-Medium"/>
              <a:cs typeface="Inter-Medium"/>
            </a:endParaRPr>
          </a:p>
          <a:p>
            <a:pPr marL="12700" marR="652145">
              <a:lnSpc>
                <a:spcPct val="105700"/>
              </a:lnSpc>
              <a:spcBef>
                <a:spcPts val="5"/>
              </a:spcBef>
            </a:pP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hier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zur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Verfügung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gestellte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Foliensatz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kann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individuell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an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die</a:t>
            </a:r>
            <a:r>
              <a:rPr dirty="0" sz="2600" spc="-5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Bedürfnisse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Ihres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Workshops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angepasst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werden.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Sie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können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sowohl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einzelne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Folien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aus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dem</a:t>
            </a:r>
            <a:r>
              <a:rPr dirty="0" sz="2600" spc="-6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Foliensatz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verwenden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als</a:t>
            </a:r>
            <a:r>
              <a:rPr dirty="0" sz="2600" spc="-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auch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den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Foliensatz</a:t>
            </a:r>
            <a:r>
              <a:rPr dirty="0" sz="2600" spc="-4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als</a:t>
            </a:r>
            <a:r>
              <a:rPr dirty="0" sz="2600" spc="-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Ganzes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nutzen.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Die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Logos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Institutionen</a:t>
            </a:r>
            <a:r>
              <a:rPr dirty="0" sz="2600" spc="-4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dürfen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entfernt</a:t>
            </a:r>
            <a:r>
              <a:rPr dirty="0" sz="2600" spc="-114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werden.</a:t>
            </a:r>
            <a:endParaRPr sz="2600">
              <a:latin typeface="Inter-Medium"/>
              <a:cs typeface="Inter-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444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20">
                <a:solidFill>
                  <a:srgbClr val="0546A2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945134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Die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Bedeutung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von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Daten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IV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89345" y="3295742"/>
            <a:ext cx="12218670" cy="700976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Daten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spielen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auch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entscheidende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Rolle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Gesundheitsforschung</a:t>
            </a:r>
            <a:endParaRPr sz="2700">
              <a:latin typeface="Atkinson Hyperlegible"/>
              <a:cs typeface="Atkinson Hyperlegible"/>
            </a:endParaRPr>
          </a:p>
          <a:p>
            <a:pPr marL="766445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76644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Nutzung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Gesundheitsdaten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medizinischen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Fortschritt</a:t>
            </a:r>
            <a:endParaRPr sz="2700">
              <a:latin typeface="Arial"/>
              <a:cs typeface="Arial"/>
            </a:endParaRPr>
          </a:p>
          <a:p>
            <a:pPr lvl="1" marL="1143635" marR="396875" indent="-377190">
              <a:lnSpc>
                <a:spcPct val="109400"/>
              </a:lnSpc>
              <a:buChar char="-"/>
              <a:tabLst>
                <a:tab pos="1143635" algn="l"/>
              </a:tabLst>
            </a:pP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mehr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Therapien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spezifischen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Merkmale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der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Person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abgestimmt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werden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(personalisierte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Medizin)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planen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einen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Ausflug: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Museum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Wald?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766445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Verbessertes</a:t>
            </a:r>
            <a:r>
              <a:rPr dirty="0" sz="2700" spc="-1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Verständnis</a:t>
            </a:r>
            <a:r>
              <a:rPr dirty="0" sz="2700" spc="-1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Erkrankungen</a:t>
            </a:r>
            <a:endParaRPr sz="2700">
              <a:latin typeface="Arial"/>
              <a:cs typeface="Arial"/>
            </a:endParaRPr>
          </a:p>
          <a:p>
            <a:pPr lvl="1" marL="1143635" marR="500380" indent="-377190">
              <a:lnSpc>
                <a:spcPct val="109400"/>
              </a:lnSpc>
              <a:buChar char="-"/>
              <a:tabLst>
                <a:tab pos="1143635" algn="l"/>
              </a:tabLst>
            </a:pP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mehr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Faktoren,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Entwicklung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Verlauf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Krankheit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beeinflussen,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analysiert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berücksichtigt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90"/>
              </a:spcBef>
              <a:buChar char="•"/>
              <a:tabLst>
                <a:tab pos="766445" algn="l"/>
              </a:tabLst>
            </a:pP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Verbesserte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Gesundheitsversorgung</a:t>
            </a:r>
            <a:endParaRPr sz="2700">
              <a:latin typeface="Arial"/>
              <a:cs typeface="Arial"/>
            </a:endParaRPr>
          </a:p>
          <a:p>
            <a:pPr marL="766445">
              <a:lnSpc>
                <a:spcPct val="100000"/>
              </a:lnSpc>
              <a:spcBef>
                <a:spcPts val="530"/>
              </a:spcBef>
            </a:pPr>
            <a:r>
              <a:rPr dirty="0" sz="1900" spc="-80" i="1">
                <a:solidFill>
                  <a:srgbClr val="0546A2"/>
                </a:solidFill>
                <a:latin typeface="Arial"/>
                <a:cs typeface="Arial"/>
              </a:rPr>
              <a:t>(BMBF,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45" i="1">
                <a:solidFill>
                  <a:srgbClr val="0546A2"/>
                </a:solidFill>
                <a:latin typeface="Arial"/>
                <a:cs typeface="Arial"/>
              </a:rPr>
              <a:t>2020)</a:t>
            </a:r>
            <a:endParaRPr sz="1900">
              <a:latin typeface="Arial"/>
              <a:cs typeface="Arial"/>
            </a:endParaRPr>
          </a:p>
          <a:p>
            <a:pPr lvl="1" marL="1143635" marR="770255" indent="-377190">
              <a:lnSpc>
                <a:spcPct val="109400"/>
              </a:lnSpc>
              <a:spcBef>
                <a:spcPts val="160"/>
              </a:spcBef>
              <a:buChar char="-"/>
              <a:tabLst>
                <a:tab pos="1143635" algn="l"/>
              </a:tabLst>
            </a:pP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mehr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kann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besser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verstanden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werden,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persönlichen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Umstände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Person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Behandlung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ihren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Gesundheitszustand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auswirken.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Ergebnis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individuell angepasste</a:t>
            </a:r>
            <a:r>
              <a:rPr dirty="0" sz="2700" spc="-1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Gesundheitsversorgung.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17882" y="3776303"/>
            <a:ext cx="3769518" cy="3853285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816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420">
                <a:solidFill>
                  <a:srgbClr val="0546A2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3191490" cy="8386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3541395">
              <a:lnSpc>
                <a:spcPct val="100400"/>
              </a:lnSpc>
              <a:spcBef>
                <a:spcPts val="90"/>
              </a:spcBef>
            </a:pPr>
            <a:r>
              <a:rPr dirty="0" sz="5750" spc="-530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0546A2"/>
                </a:solidFill>
                <a:latin typeface="Inter"/>
                <a:cs typeface="Inter"/>
              </a:rPr>
              <a:t>den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Daten</a:t>
            </a:r>
            <a:r>
              <a:rPr dirty="0" sz="5750" spc="-22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zu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0546A2"/>
                </a:solidFill>
                <a:latin typeface="Inter"/>
                <a:cs typeface="Inter"/>
              </a:rPr>
              <a:t>den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800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254" b="1">
                <a:solidFill>
                  <a:srgbClr val="0546A2"/>
                </a:solidFill>
                <a:latin typeface="Inter"/>
                <a:cs typeface="Inter"/>
              </a:rPr>
              <a:t>a</a:t>
            </a:r>
            <a:r>
              <a:rPr dirty="0" sz="5750" spc="-315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280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:</a:t>
            </a:r>
            <a:r>
              <a:rPr dirty="0" sz="5750" spc="-31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Beteiligungsmöglichkeiten</a:t>
            </a:r>
            <a:r>
              <a:rPr dirty="0" sz="5750" spc="-114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endParaRPr sz="5750">
              <a:latin typeface="Inter"/>
              <a:cs typeface="Inter"/>
            </a:endParaRPr>
          </a:p>
          <a:p>
            <a:pPr marL="1536065">
              <a:lnSpc>
                <a:spcPct val="100000"/>
              </a:lnSpc>
              <a:spcBef>
                <a:spcPts val="5140"/>
              </a:spcBef>
            </a:pP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Warum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Einflussnahme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Patientinnen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wichtig?</a:t>
            </a:r>
            <a:endParaRPr sz="2700">
              <a:latin typeface="Arial"/>
              <a:cs typeface="Arial"/>
            </a:endParaRPr>
          </a:p>
          <a:p>
            <a:pPr marL="1536065" marR="781050">
              <a:lnSpc>
                <a:spcPct val="109400"/>
              </a:lnSpc>
              <a:spcBef>
                <a:spcPts val="1485"/>
              </a:spcBef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Forschende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wichtig,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persönlichen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Geschichten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von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kennen.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Dadurch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verstehen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besser,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funktioniert,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Forschungsstudien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verbessern.</a:t>
            </a:r>
            <a:endParaRPr sz="270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  <a:spcBef>
                <a:spcPts val="530"/>
              </a:spcBef>
            </a:pP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(Arnold</a:t>
            </a:r>
            <a:r>
              <a:rPr dirty="0" sz="1900" spc="-6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6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2022)</a:t>
            </a:r>
            <a:endParaRPr sz="1900">
              <a:latin typeface="Arial"/>
              <a:cs typeface="Arial"/>
            </a:endParaRPr>
          </a:p>
          <a:p>
            <a:pPr marL="2289810" marR="5080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228981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Beispiel: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4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immer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richtig,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Krankheit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„heilen“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wollen,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oder 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wäre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auch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Verbesserung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wertvolles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Ziel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eines Forschungsprojektes?</a:t>
            </a:r>
            <a:endParaRPr sz="2700">
              <a:latin typeface="Arial"/>
              <a:cs typeface="Arial"/>
            </a:endParaRPr>
          </a:p>
          <a:p>
            <a:pPr marL="2289810" indent="-376555">
              <a:lnSpc>
                <a:spcPct val="100000"/>
              </a:lnSpc>
              <a:spcBef>
                <a:spcPts val="1790"/>
              </a:spcBef>
              <a:buChar char="•"/>
              <a:tabLst>
                <a:tab pos="228981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Unterschiedliche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Quellen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Erkenntnis:</a:t>
            </a:r>
            <a:endParaRPr sz="2700">
              <a:latin typeface="Arial"/>
              <a:cs typeface="Arial"/>
            </a:endParaRPr>
          </a:p>
          <a:p>
            <a:pPr marL="2289810" indent="-376555">
              <a:lnSpc>
                <a:spcPct val="100000"/>
              </a:lnSpc>
              <a:spcBef>
                <a:spcPts val="1785"/>
              </a:spcBef>
              <a:buChar char="•"/>
              <a:tabLst>
                <a:tab pos="2289810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Wissenschaft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Erfahrung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algn="ctr" marL="385445">
              <a:lnSpc>
                <a:spcPct val="1000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Betroffenheit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wird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Expertise</a:t>
            </a:r>
            <a:r>
              <a:rPr dirty="0" sz="2700" spc="7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(Schicktanz,</a:t>
            </a:r>
            <a:r>
              <a:rPr dirty="0" sz="1900" spc="-1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65" i="1">
                <a:solidFill>
                  <a:srgbClr val="0546A2"/>
                </a:solidFill>
                <a:latin typeface="Arial"/>
                <a:cs typeface="Arial"/>
              </a:rPr>
              <a:t>2009)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9999" y="4263618"/>
            <a:ext cx="4418423" cy="3556574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214727" y="9800749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34"/>
                </a:lnTo>
                <a:lnTo>
                  <a:pt x="1023810" y="222834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4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48"/>
                </a:lnTo>
                <a:lnTo>
                  <a:pt x="1191158" y="386232"/>
                </a:lnTo>
                <a:lnTo>
                  <a:pt x="1151521" y="411454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54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00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00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27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51"/>
                </a:lnTo>
                <a:lnTo>
                  <a:pt x="17297" y="134277"/>
                </a:lnTo>
                <a:lnTo>
                  <a:pt x="4470" y="175488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55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53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31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93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69999" y="4263611"/>
            <a:ext cx="4418423" cy="355658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78378" y="1824941"/>
            <a:ext cx="16988790" cy="8642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338695">
              <a:lnSpc>
                <a:spcPct val="100400"/>
              </a:lnSpc>
              <a:spcBef>
                <a:spcPts val="90"/>
              </a:spcBef>
            </a:pPr>
            <a:r>
              <a:rPr dirty="0" sz="5750" spc="-530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0546A2"/>
                </a:solidFill>
                <a:latin typeface="Inter"/>
                <a:cs typeface="Inter"/>
              </a:rPr>
              <a:t>den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Daten</a:t>
            </a:r>
            <a:r>
              <a:rPr dirty="0" sz="5750" spc="-22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zu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0546A2"/>
                </a:solidFill>
                <a:latin typeface="Inter"/>
                <a:cs typeface="Inter"/>
              </a:rPr>
              <a:t>den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800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254" b="1">
                <a:solidFill>
                  <a:srgbClr val="0546A2"/>
                </a:solidFill>
                <a:latin typeface="Inter"/>
                <a:cs typeface="Inter"/>
              </a:rPr>
              <a:t>a</a:t>
            </a:r>
            <a:r>
              <a:rPr dirty="0" sz="5750" spc="-315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280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:</a:t>
            </a:r>
            <a:r>
              <a:rPr dirty="0" sz="5750" spc="-31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Beteiligungsmöglichkeiten</a:t>
            </a:r>
            <a:r>
              <a:rPr dirty="0" sz="5750" spc="-114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</a:t>
            </a:r>
            <a:endParaRPr sz="5750">
              <a:latin typeface="Inter"/>
              <a:cs typeface="Inter"/>
            </a:endParaRPr>
          </a:p>
          <a:p>
            <a:pPr marL="1536065" marR="4732020">
              <a:lnSpc>
                <a:spcPct val="109400"/>
              </a:lnSpc>
              <a:spcBef>
                <a:spcPts val="4840"/>
              </a:spcBef>
            </a:pPr>
            <a:r>
              <a:rPr dirty="0" sz="2700" spc="16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partizipativen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Gesundheitsforschung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wissenschaftliches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Wissen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Wissen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aus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Erfahrung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als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gleichwertig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betrachtet</a:t>
            </a:r>
            <a:endParaRPr sz="270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  <a:spcBef>
                <a:spcPts val="178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Damit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nehmen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zentrale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Rolle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ein</a:t>
            </a:r>
            <a:endParaRPr sz="2700">
              <a:latin typeface="Arial"/>
              <a:cs typeface="Arial"/>
            </a:endParaRPr>
          </a:p>
          <a:p>
            <a:pPr marL="2289810" marR="470217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289810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Gemeinsame</a:t>
            </a:r>
            <a:r>
              <a:rPr dirty="0" sz="270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Gestaltung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70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Forschungsprozesses: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Patient*innen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Ko-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Forschende</a:t>
            </a:r>
            <a:endParaRPr sz="2700">
              <a:latin typeface="Arial"/>
              <a:cs typeface="Arial"/>
            </a:endParaRPr>
          </a:p>
          <a:p>
            <a:pPr marL="2289810" marR="4371340" indent="-377190">
              <a:lnSpc>
                <a:spcPct val="109400"/>
              </a:lnSpc>
              <a:spcBef>
                <a:spcPts val="1480"/>
              </a:spcBef>
              <a:buChar char="•"/>
              <a:tabLst>
                <a:tab pos="2289810" algn="l"/>
              </a:tabLst>
            </a:pP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Forschungsergebnisse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sollen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Bedeutung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Leben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Betroffenen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haben</a:t>
            </a:r>
            <a:endParaRPr sz="2700">
              <a:latin typeface="Arial"/>
              <a:cs typeface="Arial"/>
            </a:endParaRPr>
          </a:p>
          <a:p>
            <a:pPr marL="2289810">
              <a:lnSpc>
                <a:spcPct val="100000"/>
              </a:lnSpc>
              <a:spcBef>
                <a:spcPts val="53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(Behrisch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2018;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Unger,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2014)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5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Schlussfolgerung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90">
                <a:solidFill>
                  <a:srgbClr val="0546A2"/>
                </a:solidFill>
                <a:latin typeface="Arial"/>
                <a:cs typeface="Arial"/>
              </a:rPr>
              <a:t>I: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als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befähigt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angesehen,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mitzugestalten</a:t>
            </a:r>
            <a:endParaRPr sz="2700">
              <a:latin typeface="Arial"/>
              <a:cs typeface="Arial"/>
            </a:endParaRPr>
          </a:p>
          <a:p>
            <a:pPr marL="1536065" marR="5080">
              <a:lnSpc>
                <a:spcPct val="109400"/>
              </a:lnSpc>
              <a:spcBef>
                <a:spcPts val="1485"/>
              </a:spcBef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Schlussfolgerung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80">
                <a:solidFill>
                  <a:srgbClr val="0546A2"/>
                </a:solidFill>
                <a:latin typeface="Arial"/>
                <a:cs typeface="Arial"/>
              </a:rPr>
              <a:t>II: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Selbstbestimmte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Einflussnahme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auf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Faktoren,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ihr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Wohlbefinden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beeinflussen,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führt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Empowerment</a:t>
            </a:r>
            <a:endParaRPr sz="270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(Behrisch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2018)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2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70">
                <a:solidFill>
                  <a:srgbClr val="0546A2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7290434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20" b="1">
                <a:solidFill>
                  <a:srgbClr val="0546A2"/>
                </a:solidFill>
                <a:latin typeface="Inter"/>
                <a:cs typeface="Inter"/>
              </a:rPr>
              <a:t>Was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ist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Partizipation?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56879" y="3957890"/>
            <a:ext cx="7762240" cy="197802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 marR="967740">
              <a:lnSpc>
                <a:spcPts val="2970"/>
              </a:lnSpc>
              <a:spcBef>
                <a:spcPts val="44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Was</a:t>
            </a:r>
            <a:r>
              <a:rPr dirty="0" sz="2700" spc="-6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bedeutet</a:t>
            </a:r>
            <a:r>
              <a:rPr dirty="0" sz="2700" spc="-6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Partizipation/</a:t>
            </a:r>
            <a:r>
              <a:rPr dirty="0" sz="2700" spc="-6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Teilhabe</a:t>
            </a:r>
            <a:r>
              <a:rPr dirty="0" sz="2700" spc="-6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aus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Ihrer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Sicht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als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Betroffene*r/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Patient*in?</a:t>
            </a:r>
            <a:endParaRPr sz="2700">
              <a:latin typeface="Atkinson Hyperlegible"/>
              <a:cs typeface="Atkinson Hyperlegible"/>
            </a:endParaRPr>
          </a:p>
          <a:p>
            <a:pPr marL="766445" marR="5080" indent="-377190">
              <a:lnSpc>
                <a:spcPct val="109400"/>
              </a:lnSpc>
              <a:spcBef>
                <a:spcPts val="1989"/>
              </a:spcBef>
              <a:buChar char="•"/>
              <a:tabLst>
                <a:tab pos="76644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dieser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Folie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Beiträge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der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Workshop-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Teilnehmenden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gesammelt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werden.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42014" y="3987868"/>
            <a:ext cx="4989983" cy="4414215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2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70">
                <a:solidFill>
                  <a:srgbClr val="0546A2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8054975" cy="23564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20" b="1">
                <a:solidFill>
                  <a:srgbClr val="0546A2"/>
                </a:solidFill>
                <a:latin typeface="Inter"/>
                <a:cs typeface="Inter"/>
              </a:rPr>
              <a:t>Was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ist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35" b="1">
                <a:solidFill>
                  <a:srgbClr val="0546A2"/>
                </a:solidFill>
                <a:latin typeface="Inter"/>
                <a:cs typeface="Inter"/>
              </a:rPr>
              <a:t>Partizipation?</a:t>
            </a:r>
            <a:endParaRPr sz="5750">
              <a:latin typeface="Inter"/>
              <a:cs typeface="Inter"/>
            </a:endParaRPr>
          </a:p>
          <a:p>
            <a:pPr marL="1170940">
              <a:lnSpc>
                <a:spcPct val="100000"/>
              </a:lnSpc>
              <a:spcBef>
                <a:spcPts val="538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oder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auch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Teilhabe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bedeutet</a:t>
            </a:r>
            <a:endParaRPr sz="2700">
              <a:latin typeface="Atkinson Hyperlegible"/>
              <a:cs typeface="Atkinson Hyperlegible"/>
            </a:endParaRPr>
          </a:p>
          <a:p>
            <a:pPr marL="1170940">
              <a:lnSpc>
                <a:spcPct val="100000"/>
              </a:lnSpc>
              <a:spcBef>
                <a:spcPts val="525"/>
              </a:spcBef>
            </a:pP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(Herzberg,</a:t>
            </a:r>
            <a:r>
              <a:rPr dirty="0" sz="1900" spc="-6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45" i="1">
                <a:solidFill>
                  <a:srgbClr val="0546A2"/>
                </a:solidFill>
                <a:latin typeface="Arial"/>
                <a:cs typeface="Arial"/>
              </a:rPr>
              <a:t>2020)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13861" y="4248593"/>
            <a:ext cx="8436610" cy="528129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880"/>
              </a:spcBef>
              <a:buChar char="•"/>
              <a:tabLst>
                <a:tab pos="389255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Teil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etwas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sein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etwas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beteiligt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sein</a:t>
            </a:r>
            <a:endParaRPr sz="270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geht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„einfache“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Teilnahme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hinaus;</a:t>
            </a:r>
            <a:endParaRPr sz="2700">
              <a:latin typeface="Arial"/>
              <a:cs typeface="Arial"/>
            </a:endParaRPr>
          </a:p>
          <a:p>
            <a:pPr marL="389255" marR="159385">
              <a:lnSpc>
                <a:spcPct val="109400"/>
              </a:lnSpc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zum Beispiel: medizinische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für die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Verfügung</a:t>
            </a:r>
            <a:r>
              <a:rPr dirty="0" sz="2700" spc="-1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stellen.</a:t>
            </a:r>
            <a:endParaRPr sz="2700">
              <a:latin typeface="Arial"/>
              <a:cs typeface="Arial"/>
            </a:endParaRPr>
          </a:p>
          <a:p>
            <a:pPr marL="389255" marR="614680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Hier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gemeint: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Mitwirkung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Mitbestimmung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Teilhabe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Entscheidungen</a:t>
            </a:r>
            <a:endParaRPr sz="2700">
              <a:latin typeface="Arial"/>
              <a:cs typeface="Arial"/>
            </a:endParaRPr>
          </a:p>
          <a:p>
            <a:pPr marL="389255" marR="185420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Dabei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Teilhabe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große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Ganze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wichtig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niemals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nur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separaten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Teile: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Teilhabe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findet </a:t>
            </a:r>
            <a:r>
              <a:rPr dirty="0" sz="2700" spc="85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sozialen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Geschehen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statt,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dabei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Respekt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für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alle</a:t>
            </a:r>
            <a:r>
              <a:rPr dirty="0" sz="2700" spc="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Beteiligten</a:t>
            </a:r>
            <a:r>
              <a:rPr dirty="0" sz="2700" spc="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zentral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4839" y="4314015"/>
            <a:ext cx="4439654" cy="4751808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40029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193905" cy="34442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Warum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35" b="1">
                <a:solidFill>
                  <a:srgbClr val="0546A2"/>
                </a:solidFill>
                <a:latin typeface="Inter"/>
                <a:cs typeface="Inter"/>
              </a:rPr>
              <a:t>Partizipation?</a:t>
            </a:r>
            <a:endParaRPr sz="5750">
              <a:latin typeface="Inter"/>
              <a:cs typeface="Inter"/>
            </a:endParaRPr>
          </a:p>
          <a:p>
            <a:pPr marL="1170940">
              <a:lnSpc>
                <a:spcPct val="100000"/>
              </a:lnSpc>
              <a:spcBef>
                <a:spcPts val="538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Die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ethische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Relevanz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von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</a:t>
            </a:r>
            <a:endParaRPr sz="2700">
              <a:latin typeface="Atkinson Hyperlegible"/>
              <a:cs typeface="Atkinson Hyperlegib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Atkinson Hyperlegible"/>
              <a:cs typeface="Atkinson Hyperlegible"/>
            </a:endParaRPr>
          </a:p>
          <a:p>
            <a:pPr marL="1547495" indent="-376555">
              <a:lnSpc>
                <a:spcPct val="100000"/>
              </a:lnSpc>
              <a:buChar char="•"/>
              <a:tabLst>
                <a:tab pos="154749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Deklaration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Helsinki: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=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gute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wissenschaftliche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Praxis</a:t>
            </a:r>
            <a:endParaRPr sz="2700">
              <a:latin typeface="Arial"/>
              <a:cs typeface="Arial"/>
            </a:endParaRPr>
          </a:p>
          <a:p>
            <a:pPr marL="1547495">
              <a:lnSpc>
                <a:spcPct val="100000"/>
              </a:lnSpc>
              <a:spcBef>
                <a:spcPts val="530"/>
              </a:spcBef>
            </a:pPr>
            <a:r>
              <a:rPr dirty="0" sz="1900" spc="-100" i="1">
                <a:solidFill>
                  <a:srgbClr val="0546A2"/>
                </a:solidFill>
                <a:latin typeface="Arial"/>
                <a:cs typeface="Arial"/>
              </a:rPr>
              <a:t>(WMA,</a:t>
            </a: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2013)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34367" y="6000693"/>
            <a:ext cx="8658860" cy="3232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715" indent="-635">
              <a:lnSpc>
                <a:spcPct val="107700"/>
              </a:lnSpc>
              <a:spcBef>
                <a:spcPts val="100"/>
              </a:spcBef>
            </a:pPr>
            <a:r>
              <a:rPr dirty="0" sz="2550" spc="85" i="1">
                <a:solidFill>
                  <a:srgbClr val="0546A2"/>
                </a:solidFill>
                <a:latin typeface="Times New Roman"/>
                <a:cs typeface="Times New Roman"/>
              </a:rPr>
              <a:t>Bevor</a:t>
            </a:r>
            <a:r>
              <a:rPr dirty="0" sz="25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55" i="1">
                <a:solidFill>
                  <a:srgbClr val="0546A2"/>
                </a:solidFill>
                <a:latin typeface="Times New Roman"/>
                <a:cs typeface="Times New Roman"/>
              </a:rPr>
              <a:t>Menschen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90" i="1">
                <a:solidFill>
                  <a:srgbClr val="0546A2"/>
                </a:solidFill>
                <a:latin typeface="Times New Roman"/>
                <a:cs typeface="Times New Roman"/>
              </a:rPr>
              <a:t>an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35" i="1">
                <a:solidFill>
                  <a:srgbClr val="0546A2"/>
                </a:solidFill>
                <a:latin typeface="Times New Roman"/>
                <a:cs typeface="Times New Roman"/>
              </a:rPr>
              <a:t>medizinischer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Forschung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14" i="1">
                <a:solidFill>
                  <a:srgbClr val="0546A2"/>
                </a:solidFill>
                <a:latin typeface="Times New Roman"/>
                <a:cs typeface="Times New Roman"/>
              </a:rPr>
              <a:t>teilnehmen, </a:t>
            </a:r>
            <a:r>
              <a:rPr dirty="0" sz="2550" spc="200" i="1">
                <a:solidFill>
                  <a:srgbClr val="0546A2"/>
                </a:solidFill>
                <a:latin typeface="Times New Roman"/>
                <a:cs typeface="Times New Roman"/>
              </a:rPr>
              <a:t>müssen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85" i="1">
                <a:solidFill>
                  <a:srgbClr val="0546A2"/>
                </a:solidFill>
                <a:latin typeface="Times New Roman"/>
                <a:cs typeface="Times New Roman"/>
              </a:rPr>
              <a:t>Forscherinnen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204" i="1">
                <a:solidFill>
                  <a:srgbClr val="0546A2"/>
                </a:solidFill>
                <a:latin typeface="Times New Roman"/>
                <a:cs typeface="Times New Roman"/>
              </a:rPr>
              <a:t>und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50" i="1">
                <a:solidFill>
                  <a:srgbClr val="0546A2"/>
                </a:solidFill>
                <a:latin typeface="Times New Roman"/>
                <a:cs typeface="Times New Roman"/>
              </a:rPr>
              <a:t>Forscher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55" i="1">
                <a:solidFill>
                  <a:srgbClr val="0546A2"/>
                </a:solidFill>
                <a:latin typeface="Times New Roman"/>
                <a:cs typeface="Times New Roman"/>
              </a:rPr>
              <a:t>genau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5" i="1">
                <a:solidFill>
                  <a:srgbClr val="0546A2"/>
                </a:solidFill>
                <a:latin typeface="Times New Roman"/>
                <a:cs typeface="Times New Roman"/>
              </a:rPr>
              <a:t>prüfen,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10" i="1">
                <a:solidFill>
                  <a:srgbClr val="0546A2"/>
                </a:solidFill>
                <a:latin typeface="Times New Roman"/>
                <a:cs typeface="Times New Roman"/>
              </a:rPr>
              <a:t>welche </a:t>
            </a:r>
            <a:r>
              <a:rPr dirty="0" sz="2550" spc="105" i="1">
                <a:solidFill>
                  <a:srgbClr val="0546A2"/>
                </a:solidFill>
                <a:latin typeface="Times New Roman"/>
                <a:cs typeface="Times New Roman"/>
              </a:rPr>
              <a:t>Risiken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204" i="1">
                <a:solidFill>
                  <a:srgbClr val="0546A2"/>
                </a:solidFill>
                <a:latin typeface="Times New Roman"/>
                <a:cs typeface="Times New Roman"/>
              </a:rPr>
              <a:t>und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40" i="1">
                <a:solidFill>
                  <a:srgbClr val="0546A2"/>
                </a:solidFill>
                <a:latin typeface="Times New Roman"/>
                <a:cs typeface="Times New Roman"/>
              </a:rPr>
              <a:t>Belastungen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für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die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40" i="1">
                <a:solidFill>
                  <a:srgbClr val="0546A2"/>
                </a:solidFill>
                <a:latin typeface="Times New Roman"/>
                <a:cs typeface="Times New Roman"/>
              </a:rPr>
              <a:t>Teilnehmenden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80" i="1">
                <a:solidFill>
                  <a:srgbClr val="0546A2"/>
                </a:solidFill>
                <a:latin typeface="Times New Roman"/>
                <a:cs typeface="Times New Roman"/>
              </a:rPr>
              <a:t>und </a:t>
            </a:r>
            <a:r>
              <a:rPr dirty="0" sz="2550" spc="125" i="1">
                <a:solidFill>
                  <a:srgbClr val="0546A2"/>
                </a:solidFill>
                <a:latin typeface="Times New Roman"/>
                <a:cs typeface="Times New Roman"/>
              </a:rPr>
              <a:t>Personengruppen</a:t>
            </a:r>
            <a:r>
              <a:rPr dirty="0" sz="25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55" i="1">
                <a:solidFill>
                  <a:srgbClr val="0546A2"/>
                </a:solidFill>
                <a:latin typeface="Times New Roman"/>
                <a:cs typeface="Times New Roman"/>
              </a:rPr>
              <a:t>entstehen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35" i="1">
                <a:solidFill>
                  <a:srgbClr val="0546A2"/>
                </a:solidFill>
                <a:latin typeface="Times New Roman"/>
                <a:cs typeface="Times New Roman"/>
              </a:rPr>
              <a:t>können.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85" i="1">
                <a:solidFill>
                  <a:srgbClr val="0546A2"/>
                </a:solidFill>
                <a:latin typeface="Times New Roman"/>
                <a:cs typeface="Times New Roman"/>
              </a:rPr>
              <a:t>Diese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30" i="1">
                <a:solidFill>
                  <a:srgbClr val="0546A2"/>
                </a:solidFill>
                <a:latin typeface="Times New Roman"/>
                <a:cs typeface="Times New Roman"/>
              </a:rPr>
              <a:t>werden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95" i="1">
                <a:solidFill>
                  <a:srgbClr val="0546A2"/>
                </a:solidFill>
                <a:latin typeface="Times New Roman"/>
                <a:cs typeface="Times New Roman"/>
              </a:rPr>
              <a:t>dem </a:t>
            </a:r>
            <a:r>
              <a:rPr dirty="0" sz="2550" spc="110" i="1">
                <a:solidFill>
                  <a:srgbClr val="0546A2"/>
                </a:solidFill>
                <a:latin typeface="Times New Roman"/>
                <a:cs typeface="Times New Roman"/>
              </a:rPr>
              <a:t>erhofften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50" i="1">
                <a:solidFill>
                  <a:srgbClr val="0546A2"/>
                </a:solidFill>
                <a:latin typeface="Times New Roman"/>
                <a:cs typeface="Times New Roman"/>
              </a:rPr>
              <a:t>Nutzen,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75" i="1">
                <a:solidFill>
                  <a:srgbClr val="0546A2"/>
                </a:solidFill>
                <a:latin typeface="Times New Roman"/>
                <a:cs typeface="Times New Roman"/>
              </a:rPr>
              <a:t>den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die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Forschung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für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0" i="1">
                <a:solidFill>
                  <a:srgbClr val="0546A2"/>
                </a:solidFill>
                <a:latin typeface="Times New Roman"/>
                <a:cs typeface="Times New Roman"/>
              </a:rPr>
              <a:t>die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05" i="1">
                <a:solidFill>
                  <a:srgbClr val="0546A2"/>
                </a:solidFill>
                <a:latin typeface="Times New Roman"/>
                <a:cs typeface="Times New Roman"/>
              </a:rPr>
              <a:t>Betroffenen</a:t>
            </a:r>
            <a:r>
              <a:rPr dirty="0" sz="25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80" i="1">
                <a:solidFill>
                  <a:srgbClr val="0546A2"/>
                </a:solidFill>
                <a:latin typeface="Times New Roman"/>
                <a:cs typeface="Times New Roman"/>
              </a:rPr>
              <a:t>und </a:t>
            </a:r>
            <a:r>
              <a:rPr dirty="0" sz="2550" spc="120" i="1">
                <a:solidFill>
                  <a:srgbClr val="0546A2"/>
                </a:solidFill>
                <a:latin typeface="Times New Roman"/>
                <a:cs typeface="Times New Roman"/>
              </a:rPr>
              <a:t>andere</a:t>
            </a:r>
            <a:r>
              <a:rPr dirty="0" sz="25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55" i="1">
                <a:solidFill>
                  <a:srgbClr val="0546A2"/>
                </a:solidFill>
                <a:latin typeface="Times New Roman"/>
                <a:cs typeface="Times New Roman"/>
              </a:rPr>
              <a:t>Menschen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70" i="1">
                <a:solidFill>
                  <a:srgbClr val="0546A2"/>
                </a:solidFill>
                <a:latin typeface="Times New Roman"/>
                <a:cs typeface="Times New Roman"/>
              </a:rPr>
              <a:t>haben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125" i="1">
                <a:solidFill>
                  <a:srgbClr val="0546A2"/>
                </a:solidFill>
                <a:latin typeface="Times New Roman"/>
                <a:cs typeface="Times New Roman"/>
              </a:rPr>
              <a:t>könnte,</a:t>
            </a:r>
            <a:r>
              <a:rPr dirty="0" sz="25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550" spc="85" i="1">
                <a:solidFill>
                  <a:srgbClr val="0546A2"/>
                </a:solidFill>
                <a:latin typeface="Times New Roman"/>
                <a:cs typeface="Times New Roman"/>
              </a:rPr>
              <a:t>gegenübergestellt.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(Weltärztebund,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2013)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40029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0262870" cy="68783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Warum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35" b="1">
                <a:solidFill>
                  <a:srgbClr val="0546A2"/>
                </a:solidFill>
                <a:latin typeface="Inter"/>
                <a:cs typeface="Inter"/>
              </a:rPr>
              <a:t>Partizipation?</a:t>
            </a:r>
            <a:endParaRPr sz="5750">
              <a:latin typeface="Inter"/>
              <a:cs typeface="Inter"/>
            </a:endParaRPr>
          </a:p>
          <a:p>
            <a:pPr marL="1170940">
              <a:lnSpc>
                <a:spcPct val="100000"/>
              </a:lnSpc>
              <a:spcBef>
                <a:spcPts val="538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Die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ethische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Relevanz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von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</a:t>
            </a:r>
            <a:endParaRPr sz="2700">
              <a:latin typeface="Atkinson Hyperlegible"/>
              <a:cs typeface="Atkinson Hyperlegib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Atkinson Hyperlegible"/>
              <a:cs typeface="Atkinson Hyperlegible"/>
            </a:endParaRPr>
          </a:p>
          <a:p>
            <a:pPr marL="1418590" indent="-247650">
              <a:lnSpc>
                <a:spcPct val="100000"/>
              </a:lnSpc>
              <a:buChar char="•"/>
              <a:tabLst>
                <a:tab pos="141859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Expert*innen: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Betroffenheit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=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Expertise</a:t>
            </a:r>
            <a:endParaRPr sz="2700">
              <a:latin typeface="Arial"/>
              <a:cs typeface="Arial"/>
            </a:endParaRPr>
          </a:p>
          <a:p>
            <a:pPr algn="r" marR="6765925">
              <a:lnSpc>
                <a:spcPct val="100000"/>
              </a:lnSpc>
              <a:spcBef>
                <a:spcPts val="530"/>
              </a:spcBef>
            </a:pP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(Schweda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2017)</a:t>
            </a:r>
            <a:endParaRPr sz="1900">
              <a:latin typeface="Arial"/>
              <a:cs typeface="Arial"/>
            </a:endParaRPr>
          </a:p>
          <a:p>
            <a:pPr marL="1548130" marR="977265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154813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Berücksichtigung</a:t>
            </a:r>
            <a:r>
              <a:rPr dirty="0" sz="2700" spc="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unterschiedlicher</a:t>
            </a:r>
            <a:r>
              <a:rPr dirty="0" sz="2700" spc="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Interessen</a:t>
            </a:r>
            <a:r>
              <a:rPr dirty="0" sz="2700" spc="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und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Wertorientierungen: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Pluralismus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Perspektiven</a:t>
            </a:r>
            <a:endParaRPr sz="2700">
              <a:latin typeface="Arial"/>
              <a:cs typeface="Arial"/>
            </a:endParaRPr>
          </a:p>
          <a:p>
            <a:pPr algn="r" marR="6703059">
              <a:lnSpc>
                <a:spcPct val="100000"/>
              </a:lnSpc>
              <a:spcBef>
                <a:spcPts val="525"/>
              </a:spcBef>
            </a:pP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(Schicktanz,</a:t>
            </a:r>
            <a:r>
              <a:rPr dirty="0" sz="1900" spc="-6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65" i="1">
                <a:solidFill>
                  <a:srgbClr val="0546A2"/>
                </a:solidFill>
                <a:latin typeface="Arial"/>
                <a:cs typeface="Arial"/>
              </a:rPr>
              <a:t>2009)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algn="just" marL="2678430" marR="608330">
              <a:lnSpc>
                <a:spcPts val="2970"/>
              </a:lnSpc>
              <a:spcBef>
                <a:spcPts val="135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Die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Ermöglichung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eines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höheren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Maßes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an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kann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also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als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erstrebenswert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angesehen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werden</a:t>
            </a:r>
            <a:endParaRPr sz="2700">
              <a:latin typeface="Atkinson Hyperlegible"/>
              <a:cs typeface="Atkinson Hyperlegible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23015" y="3415080"/>
            <a:ext cx="6930237" cy="4626455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49577" y="7539043"/>
            <a:ext cx="1277620" cy="439420"/>
          </a:xfrm>
          <a:custGeom>
            <a:avLst/>
            <a:gdLst/>
            <a:ahLst/>
            <a:cxnLst/>
            <a:rect l="l" t="t" r="r" b="b"/>
            <a:pathLst>
              <a:path w="1277620" h="439420">
                <a:moveTo>
                  <a:pt x="1041704" y="219710"/>
                </a:moveTo>
                <a:lnTo>
                  <a:pt x="816952" y="89954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34"/>
                </a:lnTo>
                <a:lnTo>
                  <a:pt x="1023810" y="222834"/>
                </a:lnTo>
                <a:lnTo>
                  <a:pt x="813828" y="344068"/>
                </a:lnTo>
                <a:lnTo>
                  <a:pt x="816952" y="349465"/>
                </a:lnTo>
                <a:lnTo>
                  <a:pt x="1041704" y="219710"/>
                </a:lnTo>
                <a:close/>
              </a:path>
              <a:path w="1277620" h="439420">
                <a:moveTo>
                  <a:pt x="1277442" y="219710"/>
                </a:moveTo>
                <a:lnTo>
                  <a:pt x="1272971" y="175475"/>
                </a:lnTo>
                <a:lnTo>
                  <a:pt x="1271193" y="169760"/>
                </a:lnTo>
                <a:lnTo>
                  <a:pt x="1271193" y="219710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48"/>
                </a:lnTo>
                <a:lnTo>
                  <a:pt x="1191158" y="386232"/>
                </a:lnTo>
                <a:lnTo>
                  <a:pt x="1151521" y="411454"/>
                </a:lnTo>
                <a:lnTo>
                  <a:pt x="1106614" y="427532"/>
                </a:lnTo>
                <a:lnTo>
                  <a:pt x="1057719" y="433184"/>
                </a:lnTo>
                <a:lnTo>
                  <a:pt x="219722" y="433184"/>
                </a:lnTo>
                <a:lnTo>
                  <a:pt x="170827" y="427532"/>
                </a:lnTo>
                <a:lnTo>
                  <a:pt x="125920" y="411454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65" y="313499"/>
                </a:lnTo>
                <a:lnTo>
                  <a:pt x="11887" y="268592"/>
                </a:lnTo>
                <a:lnTo>
                  <a:pt x="6235" y="219710"/>
                </a:lnTo>
                <a:lnTo>
                  <a:pt x="11887" y="170815"/>
                </a:lnTo>
                <a:lnTo>
                  <a:pt x="27965" y="125907"/>
                </a:lnTo>
                <a:lnTo>
                  <a:pt x="53200" y="86271"/>
                </a:lnTo>
                <a:lnTo>
                  <a:pt x="86283" y="53200"/>
                </a:lnTo>
                <a:lnTo>
                  <a:pt x="125920" y="27978"/>
                </a:lnTo>
                <a:lnTo>
                  <a:pt x="170827" y="11887"/>
                </a:lnTo>
                <a:lnTo>
                  <a:pt x="219722" y="6248"/>
                </a:lnTo>
                <a:lnTo>
                  <a:pt x="1057719" y="6248"/>
                </a:lnTo>
                <a:lnTo>
                  <a:pt x="1106614" y="11887"/>
                </a:lnTo>
                <a:lnTo>
                  <a:pt x="1151521" y="27978"/>
                </a:lnTo>
                <a:lnTo>
                  <a:pt x="1191158" y="53200"/>
                </a:lnTo>
                <a:lnTo>
                  <a:pt x="1224241" y="86271"/>
                </a:lnTo>
                <a:lnTo>
                  <a:pt x="1249464" y="125920"/>
                </a:lnTo>
                <a:lnTo>
                  <a:pt x="1265542" y="170827"/>
                </a:lnTo>
                <a:lnTo>
                  <a:pt x="1271193" y="219710"/>
                </a:lnTo>
                <a:lnTo>
                  <a:pt x="1271193" y="169760"/>
                </a:lnTo>
                <a:lnTo>
                  <a:pt x="1239862" y="96951"/>
                </a:lnTo>
                <a:lnTo>
                  <a:pt x="1213015" y="64414"/>
                </a:lnTo>
                <a:lnTo>
                  <a:pt x="1180490" y="37566"/>
                </a:lnTo>
                <a:lnTo>
                  <a:pt x="1143165" y="17284"/>
                </a:lnTo>
                <a:lnTo>
                  <a:pt x="1107668" y="6248"/>
                </a:lnTo>
                <a:lnTo>
                  <a:pt x="1101953" y="4470"/>
                </a:lnTo>
                <a:lnTo>
                  <a:pt x="1057719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84"/>
                </a:lnTo>
                <a:lnTo>
                  <a:pt x="96951" y="37566"/>
                </a:lnTo>
                <a:lnTo>
                  <a:pt x="64427" y="64414"/>
                </a:lnTo>
                <a:lnTo>
                  <a:pt x="37579" y="96951"/>
                </a:lnTo>
                <a:lnTo>
                  <a:pt x="17297" y="134264"/>
                </a:lnTo>
                <a:lnTo>
                  <a:pt x="4470" y="175488"/>
                </a:lnTo>
                <a:lnTo>
                  <a:pt x="0" y="219710"/>
                </a:lnTo>
                <a:lnTo>
                  <a:pt x="4470" y="263944"/>
                </a:lnTo>
                <a:lnTo>
                  <a:pt x="17297" y="305155"/>
                </a:lnTo>
                <a:lnTo>
                  <a:pt x="37579" y="342468"/>
                </a:lnTo>
                <a:lnTo>
                  <a:pt x="64427" y="375005"/>
                </a:lnTo>
                <a:lnTo>
                  <a:pt x="96951" y="401853"/>
                </a:lnTo>
                <a:lnTo>
                  <a:pt x="134277" y="422135"/>
                </a:lnTo>
                <a:lnTo>
                  <a:pt x="175488" y="434949"/>
                </a:lnTo>
                <a:lnTo>
                  <a:pt x="219722" y="439420"/>
                </a:lnTo>
                <a:lnTo>
                  <a:pt x="1057719" y="439420"/>
                </a:lnTo>
                <a:lnTo>
                  <a:pt x="1101953" y="434949"/>
                </a:lnTo>
                <a:lnTo>
                  <a:pt x="1107630" y="433184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62" y="342468"/>
                </a:lnTo>
                <a:lnTo>
                  <a:pt x="1260157" y="305155"/>
                </a:lnTo>
                <a:lnTo>
                  <a:pt x="1272971" y="263931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2225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10">
                <a:solidFill>
                  <a:srgbClr val="0546A2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799147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Stufen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0546A2"/>
                </a:solidFill>
                <a:latin typeface="Inter"/>
                <a:cs typeface="Inter"/>
              </a:rPr>
              <a:t>der</a:t>
            </a:r>
            <a:r>
              <a:rPr dirty="0" sz="5750" spc="-22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Partizipation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39429" y="3677205"/>
            <a:ext cx="9835515" cy="118808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44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Mitbestimmung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steht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im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Mittelpunkt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von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Partizipation.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Man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unterscheidet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verschiedene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Stufen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Partizipation:</a:t>
            </a:r>
            <a:endParaRPr sz="2700">
              <a:latin typeface="Atkinson Hyperlegible"/>
              <a:cs typeface="Atkinson Hyperlegible"/>
            </a:endParaRPr>
          </a:p>
          <a:p>
            <a:pPr marL="42545">
              <a:lnSpc>
                <a:spcPct val="100000"/>
              </a:lnSpc>
              <a:spcBef>
                <a:spcPts val="585"/>
              </a:spcBef>
            </a:pP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(Inspiriert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 Wright,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Block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Unger,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2007)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696283" y="5311413"/>
          <a:ext cx="16799560" cy="4961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1205"/>
                <a:gridCol w="3698240"/>
                <a:gridCol w="3496945"/>
                <a:gridCol w="7505700"/>
              </a:tblGrid>
              <a:tr h="591185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150" spc="-10" b="1">
                          <a:solidFill>
                            <a:srgbClr val="0546A2"/>
                          </a:solidFill>
                          <a:latin typeface="Atkinson Hyperlegible"/>
                          <a:cs typeface="Atkinson Hyperlegible"/>
                        </a:rPr>
                        <a:t>Stufe</a:t>
                      </a:r>
                      <a:endParaRPr sz="2150">
                        <a:latin typeface="Atkinson Hyperlegible"/>
                        <a:cs typeface="Atkinson Hyperlegible"/>
                      </a:endParaRPr>
                    </a:p>
                  </a:txBody>
                  <a:tcPr marL="0" marR="0" marB="0" marT="135255">
                    <a:lnR w="12700">
                      <a:solidFill>
                        <a:srgbClr val="0546A2"/>
                      </a:solidFill>
                      <a:prstDash val="solid"/>
                    </a:lnR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2150" spc="-20" b="1">
                          <a:solidFill>
                            <a:srgbClr val="0546A2"/>
                          </a:solidFill>
                          <a:latin typeface="Atkinson Hyperlegible"/>
                          <a:cs typeface="Atkinson Hyperlegible"/>
                        </a:rPr>
                        <a:t>Form</a:t>
                      </a:r>
                      <a:endParaRPr sz="2150">
                        <a:latin typeface="Atkinson Hyperlegible"/>
                        <a:cs typeface="Atkinson Hyperlegible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2150" spc="-10" b="1">
                          <a:solidFill>
                            <a:srgbClr val="0546A2"/>
                          </a:solidFill>
                          <a:latin typeface="Atkinson Hyperlegible"/>
                          <a:cs typeface="Atkinson Hyperlegible"/>
                        </a:rPr>
                        <a:t>Beschreibung</a:t>
                      </a:r>
                      <a:endParaRPr sz="2150">
                        <a:latin typeface="Atkinson Hyperlegible"/>
                        <a:cs typeface="Atkinson Hyperlegible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131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2150" spc="-10" b="1">
                          <a:solidFill>
                            <a:srgbClr val="0546A2"/>
                          </a:solidFill>
                          <a:latin typeface="Atkinson Hyperlegible"/>
                          <a:cs typeface="Atkinson Hyperlegible"/>
                        </a:rPr>
                        <a:t>Beispiel</a:t>
                      </a:r>
                      <a:endParaRPr sz="2150">
                        <a:latin typeface="Atkinson Hyperlegible"/>
                        <a:cs typeface="Atkinson Hyperlegible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546A2"/>
                      </a:solidFill>
                      <a:prstDash val="solid"/>
                    </a:lnL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</a:tr>
              <a:tr h="1360170">
                <a:tc>
                  <a:txBody>
                    <a:bodyPr/>
                    <a:lstStyle/>
                    <a:p>
                      <a:pPr marL="161290" marR="330835">
                        <a:lnSpc>
                          <a:spcPct val="115100"/>
                        </a:lnSpc>
                        <a:spcBef>
                          <a:spcPts val="860"/>
                        </a:spcBef>
                      </a:pP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Über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Partizipation hinaus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89560">
                        <a:lnSpc>
                          <a:spcPct val="115100"/>
                        </a:lnSpc>
                        <a:spcBef>
                          <a:spcPts val="720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Selbstorganisation</a:t>
                      </a:r>
                      <a:r>
                        <a:rPr dirty="0" sz="2150" spc="-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einer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Patient*innengruppe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389890">
                        <a:lnSpc>
                          <a:spcPct val="115100"/>
                        </a:lnSpc>
                        <a:spcBef>
                          <a:spcPts val="860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Federführend,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Wissenschaftler*innen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beraten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2150" spc="-9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Das</a:t>
                      </a:r>
                      <a:r>
                        <a:rPr dirty="0" sz="2150" spc="-6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Patient*innenregister</a:t>
                      </a:r>
                      <a:r>
                        <a:rPr dirty="0" sz="2150" spc="-5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von</a:t>
                      </a:r>
                      <a:r>
                        <a:rPr dirty="0" sz="2150" spc="-4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9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dirty="0" sz="2150" spc="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RETINA: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marL="327025" marR="765810">
                        <a:lnSpc>
                          <a:spcPct val="115100"/>
                        </a:lnSpc>
                      </a:pP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Hierin</a:t>
                      </a:r>
                      <a:r>
                        <a:rPr dirty="0" sz="2150" spc="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organisiert der</a:t>
                      </a:r>
                      <a:r>
                        <a:rPr dirty="0" sz="2150" spc="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Verein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sich</a:t>
                      </a:r>
                      <a:r>
                        <a:rPr dirty="0" sz="2150" spc="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selbst und</a:t>
                      </a:r>
                      <a:r>
                        <a:rPr dirty="0" sz="2150" spc="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stellt 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dirty="0" sz="2150" spc="-3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Forschung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die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Daten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seiner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Mitglieder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zur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Verfügung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0546A2"/>
                      </a:solidFill>
                      <a:prstDash val="solid"/>
                    </a:lnL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</a:tr>
              <a:tr h="1532255">
                <a:tc>
                  <a:txBody>
                    <a:bodyPr/>
                    <a:lstStyle/>
                    <a:p>
                      <a:pPr marL="161290" marR="330835">
                        <a:lnSpc>
                          <a:spcPct val="115100"/>
                        </a:lnSpc>
                        <a:spcBef>
                          <a:spcPts val="1575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Stufen</a:t>
                      </a:r>
                      <a:r>
                        <a:rPr dirty="0" sz="2150" spc="-9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Partizipation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200025"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727710">
                        <a:lnSpc>
                          <a:spcPct val="115100"/>
                        </a:lnSpc>
                        <a:spcBef>
                          <a:spcPts val="1440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Mitbestimmung, (teilweise) 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Entscheidungsmacht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82880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389890">
                        <a:lnSpc>
                          <a:spcPct val="115100"/>
                        </a:lnSpc>
                        <a:spcBef>
                          <a:spcPts val="1575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Gleichberechtigtes Teammitglied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6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mit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den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Wissenschaftler*innen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200025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 marR="217804">
                        <a:lnSpc>
                          <a:spcPct val="115100"/>
                        </a:lnSpc>
                        <a:spcBef>
                          <a:spcPts val="1440"/>
                        </a:spcBef>
                      </a:pP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Partizipative</a:t>
                      </a:r>
                      <a:r>
                        <a:rPr dirty="0" sz="2150" spc="-6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3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Gesundheitsforschung:</a:t>
                      </a:r>
                      <a:r>
                        <a:rPr dirty="0" sz="2150" spc="-6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Richtung</a:t>
                      </a:r>
                      <a:r>
                        <a:rPr dirty="0" sz="2150" spc="-6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eines </a:t>
                      </a:r>
                      <a:r>
                        <a:rPr dirty="0" sz="2150" spc="-4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Forschungsvorhabens</a:t>
                      </a:r>
                      <a:r>
                        <a:rPr dirty="0" sz="2150" spc="-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gemeinsam</a:t>
                      </a:r>
                      <a:r>
                        <a:rPr dirty="0" sz="2150" spc="-4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bestimmen</a:t>
                      </a:r>
                      <a:r>
                        <a:rPr dirty="0" sz="2150" spc="-4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7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2150" spc="-4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gestalten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82880">
                    <a:lnL w="12700">
                      <a:solidFill>
                        <a:srgbClr val="0546A2"/>
                      </a:solidFill>
                      <a:prstDash val="solid"/>
                    </a:lnL>
                    <a:lnT w="12700">
                      <a:solidFill>
                        <a:srgbClr val="0546A2"/>
                      </a:solidFill>
                      <a:prstDash val="solid"/>
                    </a:lnT>
                    <a:lnB w="12700">
                      <a:solidFill>
                        <a:srgbClr val="0546A2"/>
                      </a:solidFill>
                      <a:prstDash val="solid"/>
                    </a:lnB>
                  </a:tcPr>
                </a:tc>
              </a:tr>
              <a:tr h="1478280">
                <a:tc>
                  <a:txBody>
                    <a:bodyPr/>
                    <a:lstStyle/>
                    <a:p>
                      <a:pPr marL="161290" marR="255904">
                        <a:lnSpc>
                          <a:spcPct val="115100"/>
                        </a:lnSpc>
                        <a:spcBef>
                          <a:spcPts val="1100"/>
                        </a:spcBef>
                      </a:pP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Vorstufen</a:t>
                      </a:r>
                      <a:r>
                        <a:rPr dirty="0" sz="2150" spc="-8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der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Partizipation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Information,</a:t>
                      </a:r>
                      <a:endParaRPr sz="2150">
                        <a:latin typeface="Arial"/>
                        <a:cs typeface="Arial"/>
                      </a:endParaRPr>
                    </a:p>
                    <a:p>
                      <a:pPr marL="4756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150" spc="-4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Anhörung,</a:t>
                      </a:r>
                      <a:r>
                        <a:rPr dirty="0" sz="2150" spc="-10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Einbeziehung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71450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6084" marR="389890">
                        <a:lnSpc>
                          <a:spcPct val="115100"/>
                        </a:lnSpc>
                        <a:spcBef>
                          <a:spcPts val="1100"/>
                        </a:spcBef>
                      </a:pP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Unverbindliche 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Beratung</a:t>
                      </a:r>
                      <a:r>
                        <a:rPr dirty="0" sz="2150" spc="-10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von</a:t>
                      </a:r>
                      <a:r>
                        <a:rPr dirty="0" sz="2150" spc="-9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den </a:t>
                      </a:r>
                      <a:r>
                        <a:rPr dirty="0" sz="2150" spc="-2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Wissenschaftler*innen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39700">
                    <a:lnL w="12700">
                      <a:solidFill>
                        <a:srgbClr val="0546A2"/>
                      </a:solidFill>
                      <a:prstDash val="solid"/>
                    </a:lnL>
                    <a:lnR w="12700">
                      <a:solidFill>
                        <a:srgbClr val="0546A2"/>
                      </a:solidFill>
                      <a:prstDash val="solid"/>
                    </a:lnR>
                    <a:lnT w="12700">
                      <a:solidFill>
                        <a:srgbClr val="0546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27025" marR="1521460">
                        <a:lnSpc>
                          <a:spcPct val="115100"/>
                        </a:lnSpc>
                        <a:spcBef>
                          <a:spcPts val="965"/>
                        </a:spcBef>
                      </a:pP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Information:</a:t>
                      </a:r>
                      <a:r>
                        <a:rPr dirty="0" sz="2150" spc="27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„informierte</a:t>
                      </a:r>
                      <a:r>
                        <a:rPr dirty="0" sz="2150" spc="28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Einwilligung“ </a:t>
                      </a:r>
                      <a:r>
                        <a:rPr dirty="0" sz="2150" spc="-4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Einbeziehung:</a:t>
                      </a:r>
                      <a:r>
                        <a:rPr dirty="0" sz="2150" spc="-3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Patient*innenbeirat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150" spc="-25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150" spc="-10">
                          <a:solidFill>
                            <a:srgbClr val="0546A2"/>
                          </a:solidFill>
                          <a:latin typeface="Arial"/>
                          <a:cs typeface="Arial"/>
                        </a:rPr>
                        <a:t>einem Forschungsprojekt</a:t>
                      </a:r>
                      <a:endParaRPr sz="215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546A2"/>
                      </a:solidFill>
                      <a:prstDash val="solid"/>
                    </a:lnL>
                    <a:lnT w="12700">
                      <a:solidFill>
                        <a:srgbClr val="0546A2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749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50">
                <a:solidFill>
                  <a:srgbClr val="0546A2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5299690" cy="75869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805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h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a</a:t>
            </a: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b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80" b="1">
                <a:solidFill>
                  <a:srgbClr val="0546A2"/>
                </a:solidFill>
                <a:latin typeface="Inter"/>
                <a:cs typeface="Inter"/>
              </a:rPr>
              <a:t>im</a:t>
            </a:r>
            <a:r>
              <a:rPr dirty="0" sz="5750" spc="-24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45" b="1">
                <a:solidFill>
                  <a:srgbClr val="0546A2"/>
                </a:solidFill>
                <a:latin typeface="Inter"/>
                <a:cs typeface="Inter"/>
              </a:rPr>
              <a:t>Forschungsprozess</a:t>
            </a:r>
            <a:endParaRPr sz="5750">
              <a:latin typeface="Inter"/>
              <a:cs typeface="Inter"/>
            </a:endParaRPr>
          </a:p>
          <a:p>
            <a:pPr marL="2289810" indent="-376555">
              <a:lnSpc>
                <a:spcPct val="100000"/>
              </a:lnSpc>
              <a:spcBef>
                <a:spcPts val="5485"/>
              </a:spcBef>
              <a:buChar char="•"/>
              <a:tabLst>
                <a:tab pos="2289810" algn="l"/>
              </a:tabLst>
            </a:pP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Forschungsprozesse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komplexe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Prozesse</a:t>
            </a:r>
            <a:endParaRPr sz="2700">
              <a:latin typeface="Arial"/>
              <a:cs typeface="Arial"/>
            </a:endParaRPr>
          </a:p>
          <a:p>
            <a:pPr marL="2289810" indent="-376555">
              <a:lnSpc>
                <a:spcPct val="100000"/>
              </a:lnSpc>
              <a:spcBef>
                <a:spcPts val="1790"/>
              </a:spcBef>
              <a:buChar char="•"/>
              <a:tabLst>
                <a:tab pos="2289810" algn="l"/>
              </a:tabLst>
            </a:pP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Das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heißt: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bestehen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aus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mehreren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Teilen</a:t>
            </a:r>
            <a:endParaRPr sz="2700">
              <a:latin typeface="Arial"/>
              <a:cs typeface="Arial"/>
            </a:endParaRPr>
          </a:p>
          <a:p>
            <a:pPr marL="2289810" indent="-376555">
              <a:lnSpc>
                <a:spcPct val="100000"/>
              </a:lnSpc>
              <a:spcBef>
                <a:spcPts val="1785"/>
              </a:spcBef>
              <a:buChar char="•"/>
              <a:tabLst>
                <a:tab pos="228981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Wir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teilen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Forschungsprozess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diesem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Workshop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drei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Teile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auf:</a:t>
            </a:r>
            <a:endParaRPr sz="2700">
              <a:latin typeface="Arial"/>
              <a:cs typeface="Arial"/>
            </a:endParaRPr>
          </a:p>
          <a:p>
            <a:pPr lvl="1" marL="2667000" indent="-377190">
              <a:lnSpc>
                <a:spcPct val="100000"/>
              </a:lnSpc>
              <a:spcBef>
                <a:spcPts val="1789"/>
              </a:spcBef>
              <a:buChar char="-"/>
              <a:tabLst>
                <a:tab pos="2667000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Anfang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Forschungsstudie: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Bestimmung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Thema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Zielen</a:t>
            </a:r>
            <a:endParaRPr sz="2700">
              <a:latin typeface="Arial"/>
              <a:cs typeface="Arial"/>
            </a:endParaRPr>
          </a:p>
          <a:p>
            <a:pPr lvl="1" marL="2667000" indent="-377190">
              <a:lnSpc>
                <a:spcPct val="100000"/>
              </a:lnSpc>
              <a:spcBef>
                <a:spcPts val="1785"/>
              </a:spcBef>
              <a:buChar char="-"/>
              <a:tabLst>
                <a:tab pos="2667000" algn="l"/>
              </a:tabLst>
            </a:pP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Verlauf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Forschungsstudie: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Datenerhebung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Datenanalyse</a:t>
            </a:r>
            <a:endParaRPr sz="2700">
              <a:latin typeface="Arial"/>
              <a:cs typeface="Arial"/>
            </a:endParaRPr>
          </a:p>
          <a:p>
            <a:pPr lvl="1" marL="2667000" indent="-377190">
              <a:lnSpc>
                <a:spcPct val="100000"/>
              </a:lnSpc>
              <a:spcBef>
                <a:spcPts val="1789"/>
              </a:spcBef>
              <a:buChar char="-"/>
              <a:tabLst>
                <a:tab pos="266700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Nachbereitung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Studie: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Kommunikation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Forschungsergebnisse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1662430" marR="118110">
              <a:lnSpc>
                <a:spcPct val="1094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kann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in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allen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Teilen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stattfinden,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muss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aber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nicht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immer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Fall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sein: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 kann z.B. auch nur in der Nachbereitung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stattfinden.</a:t>
            </a:r>
            <a:endParaRPr sz="2700">
              <a:latin typeface="Atkinson Hyperlegible"/>
              <a:cs typeface="Atkinson Hyperlegible"/>
            </a:endParaRPr>
          </a:p>
          <a:p>
            <a:pPr marL="1662430" marR="5080">
              <a:lnSpc>
                <a:spcPct val="109400"/>
              </a:lnSpc>
              <a:spcBef>
                <a:spcPts val="99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Partizipation</a:t>
            </a:r>
            <a:r>
              <a:rPr dirty="0" sz="2700" spc="-6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kann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in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verschiedenen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Teilen</a:t>
            </a:r>
            <a:r>
              <a:rPr dirty="0" sz="2700" spc="-6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unterschiedlich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intensiv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sein: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Das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heißt,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sie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kann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auf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unterschiedlichen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Stufen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stattfinden.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40029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721205" cy="77927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Beispiel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zum</a:t>
            </a:r>
            <a:r>
              <a:rPr dirty="0" sz="5750" spc="-21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Thema</a:t>
            </a:r>
            <a:r>
              <a:rPr dirty="0" sz="5750" spc="-21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00" b="1">
                <a:solidFill>
                  <a:srgbClr val="0546A2"/>
                </a:solidFill>
                <a:latin typeface="Inter"/>
                <a:cs typeface="Inter"/>
              </a:rPr>
              <a:t>Partizipation</a:t>
            </a:r>
            <a:endParaRPr sz="5750">
              <a:latin typeface="Inter"/>
              <a:cs typeface="Inter"/>
            </a:endParaRPr>
          </a:p>
          <a:p>
            <a:pPr marL="1536065">
              <a:lnSpc>
                <a:spcPct val="100000"/>
              </a:lnSpc>
              <a:spcBef>
                <a:spcPts val="5485"/>
              </a:spcBef>
            </a:pP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AugUR-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Studie:</a:t>
            </a:r>
            <a:endParaRPr sz="2700">
              <a:latin typeface="Atkinson Hyperlegible"/>
              <a:cs typeface="Atkinson Hyperlegible"/>
            </a:endParaRPr>
          </a:p>
          <a:p>
            <a:pPr marL="153606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(Stark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al.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2015)</a:t>
            </a:r>
            <a:endParaRPr sz="190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  <a:spcBef>
                <a:spcPts val="464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zum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besseren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Verständnis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chronischer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Erkrankungen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höheren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Lebensalter</a:t>
            </a:r>
            <a:endParaRPr sz="2700">
              <a:latin typeface="Arial"/>
              <a:cs typeface="Arial"/>
            </a:endParaRPr>
          </a:p>
          <a:p>
            <a:pPr marL="1536065" marR="5080">
              <a:lnSpc>
                <a:spcPct val="109400"/>
              </a:lnSpc>
              <a:spcBef>
                <a:spcPts val="1480"/>
              </a:spcBef>
              <a:tabLst>
                <a:tab pos="3044190" algn="l"/>
              </a:tabLst>
            </a:pP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Warum?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	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meisten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chronischen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Gesundheitsproblemen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70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Jahre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alt</a:t>
            </a:r>
            <a:endParaRPr sz="270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  <a:spcBef>
                <a:spcPts val="1789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Fokus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Studie:</a:t>
            </a:r>
            <a:r>
              <a:rPr dirty="0" sz="2700" spc="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Augengesundheit</a:t>
            </a:r>
            <a:endParaRPr sz="2700">
              <a:latin typeface="Arial"/>
              <a:cs typeface="Arial"/>
            </a:endParaRPr>
          </a:p>
          <a:p>
            <a:pPr marL="2290445" marR="3050540" indent="-377825">
              <a:lnSpc>
                <a:spcPct val="109400"/>
              </a:lnSpc>
              <a:spcBef>
                <a:spcPts val="250"/>
              </a:spcBef>
              <a:buChar char="•"/>
              <a:tabLst>
                <a:tab pos="2290445" algn="l"/>
              </a:tabLst>
            </a:pP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Warum?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Da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Augenprobleme,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insbesondere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altersbedingte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Makuladegeneration,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älteren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häufiger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auftreten</a:t>
            </a:r>
            <a:endParaRPr sz="2700">
              <a:latin typeface="Arial"/>
              <a:cs typeface="Arial"/>
            </a:endParaRPr>
          </a:p>
          <a:p>
            <a:pPr marL="2289810">
              <a:lnSpc>
                <a:spcPct val="100000"/>
              </a:lnSpc>
              <a:spcBef>
                <a:spcPts val="530"/>
              </a:spcBef>
            </a:pP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(Winkler,</a:t>
            </a:r>
            <a:r>
              <a:rPr dirty="0" sz="1900" spc="-7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546A2"/>
                </a:solidFill>
                <a:latin typeface="Arial"/>
                <a:cs typeface="Arial"/>
              </a:rPr>
              <a:t>2022)</a:t>
            </a:r>
            <a:endParaRPr sz="1900">
              <a:latin typeface="Arial"/>
              <a:cs typeface="Arial"/>
            </a:endParaRPr>
          </a:p>
          <a:p>
            <a:pPr marL="1536065" marR="977265">
              <a:lnSpc>
                <a:spcPct val="155200"/>
              </a:lnSpc>
              <a:spcBef>
                <a:spcPts val="16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Methode: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25">
                <a:solidFill>
                  <a:srgbClr val="0546A2"/>
                </a:solidFill>
                <a:latin typeface="Arial"/>
                <a:cs typeface="Arial"/>
              </a:rPr>
              <a:t>U.a.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Fragebogen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Fragen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ihrer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ihrem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Lebensstil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Herausforderung: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Ältere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oft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schwer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Studien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gewinnen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Frage:</a:t>
            </a:r>
            <a:r>
              <a:rPr dirty="0" sz="2700" spc="-5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kann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solchen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beitragen?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316694" y="4463842"/>
            <a:ext cx="11255375" cy="1784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70">
                <a:solidFill>
                  <a:srgbClr val="FFFFFF"/>
                </a:solidFill>
                <a:latin typeface="Inter-Medium"/>
                <a:cs typeface="Inter-Medium"/>
              </a:rPr>
              <a:t>FORSCHUNG</a:t>
            </a:r>
            <a:r>
              <a:rPr dirty="0" sz="5750" spc="-2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5750">
                <a:solidFill>
                  <a:srgbClr val="FFFFFF"/>
                </a:solidFill>
                <a:latin typeface="Inter-Medium"/>
                <a:cs typeface="Inter-Medium"/>
              </a:rPr>
              <a:t>MIT</a:t>
            </a:r>
            <a:r>
              <a:rPr dirty="0" sz="5750" spc="-22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5750" spc="-10">
                <a:solidFill>
                  <a:srgbClr val="FFFFFF"/>
                </a:solidFill>
                <a:latin typeface="Inter-Medium"/>
                <a:cs typeface="Inter-Medium"/>
              </a:rPr>
              <a:t>JEDEM</a:t>
            </a:r>
            <a:endParaRPr sz="5750">
              <a:latin typeface="Inter-Medium"/>
              <a:cs typeface="Inter-Mediu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5750">
                <a:solidFill>
                  <a:srgbClr val="FFFFFF"/>
                </a:solidFill>
                <a:latin typeface="Inter-Medium"/>
                <a:cs typeface="Inter-Medium"/>
              </a:rPr>
              <a:t>–</a:t>
            </a:r>
            <a:r>
              <a:rPr dirty="0" sz="5750" spc="-23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5750">
                <a:solidFill>
                  <a:srgbClr val="FFFFFF"/>
                </a:solidFill>
                <a:latin typeface="Inter-Medium"/>
                <a:cs typeface="Inter-Medium"/>
              </a:rPr>
              <a:t>EINE</a:t>
            </a:r>
            <a:r>
              <a:rPr dirty="0" sz="5750" spc="-22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5750" spc="-35">
                <a:solidFill>
                  <a:srgbClr val="FFFFFF"/>
                </a:solidFill>
                <a:latin typeface="Inter-Medium"/>
                <a:cs typeface="Inter-Medium"/>
              </a:rPr>
              <a:t>FRAGE</a:t>
            </a:r>
            <a:r>
              <a:rPr dirty="0" sz="5750" spc="-22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575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5750" spc="-22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5750" spc="-70">
                <a:solidFill>
                  <a:srgbClr val="FFFFFF"/>
                </a:solidFill>
                <a:latin typeface="Inter-Medium"/>
                <a:cs typeface="Inter-Medium"/>
              </a:rPr>
              <a:t>PERSPEKTIVE</a:t>
            </a:r>
            <a:endParaRPr sz="5750">
              <a:latin typeface="Inter-Medium"/>
              <a:cs typeface="Inter-Medium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16694" y="7005009"/>
            <a:ext cx="4676140" cy="15519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Or</a:t>
            </a:r>
            <a:r>
              <a:rPr dirty="0" baseline="1068" sz="3900">
                <a:solidFill>
                  <a:srgbClr val="FFFFFF"/>
                </a:solidFill>
                <a:latin typeface="Inter-Medium"/>
                <a:cs typeface="Inter-Medium"/>
              </a:rPr>
              <a:t>t,</a:t>
            </a:r>
            <a:r>
              <a:rPr dirty="0" baseline="1068" sz="3900" spc="-112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baseline="1068" sz="3900" spc="-30">
                <a:solidFill>
                  <a:srgbClr val="FFFFFF"/>
                </a:solidFill>
                <a:latin typeface="Inter-Medium"/>
                <a:cs typeface="Inter-Medium"/>
              </a:rPr>
              <a:t>Da</a:t>
            </a:r>
            <a:r>
              <a:rPr dirty="0" baseline="2136" sz="3900" spc="-30">
                <a:solidFill>
                  <a:srgbClr val="FFFFFF"/>
                </a:solidFill>
                <a:latin typeface="Inter-Medium"/>
                <a:cs typeface="Inter-Medium"/>
              </a:rPr>
              <a:t>tum</a:t>
            </a:r>
            <a:endParaRPr baseline="2136" sz="3900">
              <a:latin typeface="Inter-Medium"/>
              <a:cs typeface="Inter-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700">
              <a:latin typeface="Inter-Medium"/>
              <a:cs typeface="Inter-Medium"/>
            </a:endParaRPr>
          </a:p>
          <a:p>
            <a:pPr marL="12700">
              <a:lnSpc>
                <a:spcPct val="100000"/>
              </a:lnSpc>
            </a:pP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Name(n)</a:t>
            </a:r>
            <a:r>
              <a:rPr dirty="0" sz="2600" spc="-70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>
                <a:solidFill>
                  <a:srgbClr val="FFFFFF"/>
                </a:solidFill>
                <a:latin typeface="Inter-Medium"/>
                <a:cs typeface="Inter-Medium"/>
              </a:rPr>
              <a:t>der</a:t>
            </a:r>
            <a:r>
              <a:rPr dirty="0" sz="2600" spc="-65">
                <a:solidFill>
                  <a:srgbClr val="FFFFFF"/>
                </a:solidFill>
                <a:latin typeface="Inter-Medium"/>
                <a:cs typeface="Inter-Medium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Inter-Medium"/>
                <a:cs typeface="Inter-Medium"/>
              </a:rPr>
              <a:t>Veranstaltenden</a:t>
            </a:r>
            <a:endParaRPr sz="2600">
              <a:latin typeface="Inter-Medium"/>
              <a:cs typeface="Inter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pc="-10"/>
              <a:t>Logo</a:t>
            </a:r>
            <a:r>
              <a:rPr dirty="0" spc="-310"/>
              <a:t> </a:t>
            </a:r>
            <a:r>
              <a:rPr dirty="0"/>
              <a:t>der</a:t>
            </a:r>
            <a:r>
              <a:rPr dirty="0" spc="-300"/>
              <a:t> </a:t>
            </a:r>
            <a:r>
              <a:rPr dirty="0" spc="-120"/>
              <a:t>veranstaltenden </a:t>
            </a:r>
            <a:r>
              <a:rPr dirty="0" spc="-110"/>
              <a:t>Institution/</a:t>
            </a:r>
            <a:r>
              <a:rPr dirty="0" spc="-229"/>
              <a:t> </a:t>
            </a:r>
            <a:r>
              <a:rPr dirty="0"/>
              <a:t>des</a:t>
            </a:r>
            <a:r>
              <a:rPr dirty="0" spc="-225"/>
              <a:t> </a:t>
            </a:r>
            <a:r>
              <a:rPr dirty="0" spc="-10"/>
              <a:t>Projekts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3022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5">
                <a:solidFill>
                  <a:srgbClr val="0546A2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5821660" cy="776985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Beispiel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zum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Thema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Partizipation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(Umsetzung)</a:t>
            </a:r>
            <a:endParaRPr sz="5750">
              <a:latin typeface="Inter"/>
              <a:cs typeface="Inter"/>
            </a:endParaRPr>
          </a:p>
          <a:p>
            <a:pPr marL="1536065" marR="3218180">
              <a:lnSpc>
                <a:spcPct val="109400"/>
              </a:lnSpc>
              <a:spcBef>
                <a:spcPts val="5580"/>
              </a:spcBef>
            </a:pP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Frage-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Entwicklung: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dazu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beitragen,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neue Fragestellungen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entwickeln,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gesammelten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erforscht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700" spc="-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endParaRPr sz="2700">
              <a:latin typeface="Arial"/>
              <a:cs typeface="Arial"/>
            </a:endParaRPr>
          </a:p>
          <a:p>
            <a:pPr marL="2289810" marR="315404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3797300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Beispiel:</a:t>
            </a:r>
            <a:r>
              <a:rPr dirty="0" sz="2700" spc="1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beeinträchtigt</a:t>
            </a: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altersbedingte</a:t>
            </a: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Makuladegeneration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sozialen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Kontakte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Freunden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Familie?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wie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beeinflusst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Änderung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sozialen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Kontakte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Menschen?</a:t>
            </a:r>
            <a:endParaRPr sz="2700">
              <a:latin typeface="Arial"/>
              <a:cs typeface="Arial"/>
            </a:endParaRPr>
          </a:p>
          <a:p>
            <a:pPr marL="1536065" marR="2729865">
              <a:lnSpc>
                <a:spcPct val="109400"/>
              </a:lnSpc>
              <a:spcBef>
                <a:spcPts val="148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Datenerhebung:</a:t>
            </a:r>
            <a:r>
              <a:rPr dirty="0" sz="2700" spc="-3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geschult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werden,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Umfrage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selbst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durchzuführen</a:t>
            </a:r>
            <a:r>
              <a:rPr dirty="0" sz="2700" spc="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20">
                <a:solidFill>
                  <a:srgbClr val="0546A2"/>
                </a:solidFill>
                <a:latin typeface="Arial"/>
                <a:cs typeface="Arial"/>
              </a:rPr>
              <a:t>–</a:t>
            </a:r>
            <a:r>
              <a:rPr dirty="0" sz="2700" spc="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Multiplikator*innenprinzip</a:t>
            </a:r>
            <a:endParaRPr sz="2700">
              <a:latin typeface="Arial"/>
              <a:cs typeface="Arial"/>
            </a:endParaRPr>
          </a:p>
          <a:p>
            <a:pPr marL="1536065">
              <a:lnSpc>
                <a:spcPct val="100000"/>
              </a:lnSpc>
              <a:spcBef>
                <a:spcPts val="178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Einladung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zur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Teilnahme: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Einladungsmaterial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gestalten</a:t>
            </a:r>
            <a:endParaRPr sz="2700">
              <a:latin typeface="Arial"/>
              <a:cs typeface="Arial"/>
            </a:endParaRPr>
          </a:p>
          <a:p>
            <a:pPr marL="1536065" marR="2876550">
              <a:lnSpc>
                <a:spcPct val="109400"/>
              </a:lnSpc>
              <a:spcBef>
                <a:spcPts val="148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Ergebnisse: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dazu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beitragen,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Ergebnisse,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jenseits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wissenschaftlichen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Publikation,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patient*innengerecht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aufzubereiten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93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7082135" cy="81280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Zusammenfassung</a:t>
            </a:r>
            <a:endParaRPr sz="5750">
              <a:latin typeface="Inter"/>
              <a:cs typeface="Inter"/>
            </a:endParaRPr>
          </a:p>
          <a:p>
            <a:pPr marL="1543685" marR="843915">
              <a:lnSpc>
                <a:spcPct val="109400"/>
              </a:lnSpc>
              <a:spcBef>
                <a:spcPts val="5180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Damit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(Gesundheits-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)Forschung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gelingen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kann,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braucht sie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 ihre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medizinischen Daten</a:t>
            </a:r>
            <a:r>
              <a:rPr dirty="0" sz="2700" spc="-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Verfügung</a:t>
            </a:r>
            <a:r>
              <a:rPr dirty="0" sz="2700" spc="-1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stellen</a:t>
            </a:r>
            <a:endParaRPr sz="2700">
              <a:latin typeface="Arial"/>
              <a:cs typeface="Arial"/>
            </a:endParaRPr>
          </a:p>
          <a:p>
            <a:pPr marL="1543685">
              <a:lnSpc>
                <a:spcPct val="100000"/>
              </a:lnSpc>
              <a:spcBef>
                <a:spcPts val="530"/>
              </a:spcBef>
            </a:pPr>
            <a:r>
              <a:rPr dirty="0" sz="1900" spc="-80" i="1">
                <a:solidFill>
                  <a:srgbClr val="0546A2"/>
                </a:solidFill>
                <a:latin typeface="Arial"/>
                <a:cs typeface="Arial"/>
              </a:rPr>
              <a:t>(BMBF,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45" i="1">
                <a:solidFill>
                  <a:srgbClr val="0546A2"/>
                </a:solidFill>
                <a:latin typeface="Arial"/>
                <a:cs typeface="Arial"/>
              </a:rPr>
              <a:t>2020)</a:t>
            </a:r>
            <a:endParaRPr sz="1900">
              <a:latin typeface="Arial"/>
              <a:cs typeface="Arial"/>
            </a:endParaRPr>
          </a:p>
          <a:p>
            <a:pPr marL="1543685">
              <a:lnSpc>
                <a:spcPct val="100000"/>
              </a:lnSpc>
              <a:spcBef>
                <a:spcPts val="1950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sollten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Einfluss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Art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Weise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nehmen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können,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verwendet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endParaRPr sz="2700">
              <a:latin typeface="Arial"/>
              <a:cs typeface="Arial"/>
            </a:endParaRPr>
          </a:p>
          <a:p>
            <a:pPr marL="1543685">
              <a:lnSpc>
                <a:spcPct val="100000"/>
              </a:lnSpc>
              <a:spcBef>
                <a:spcPts val="30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=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Stärkung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endParaRPr sz="2700">
              <a:latin typeface="Arial"/>
              <a:cs typeface="Arial"/>
            </a:endParaRPr>
          </a:p>
          <a:p>
            <a:pPr marL="1543685" marR="539750">
              <a:lnSpc>
                <a:spcPct val="109400"/>
              </a:lnSpc>
              <a:spcBef>
                <a:spcPts val="1480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jedoch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medizinischen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teilnehmen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Einfluss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Verwendung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eigenen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nehmen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können,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grundlegendes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Verständnis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dieser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Art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(quantitative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Forschung)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erforderlich</a:t>
            </a:r>
            <a:endParaRPr sz="2700">
              <a:latin typeface="Arial"/>
              <a:cs typeface="Arial"/>
            </a:endParaRPr>
          </a:p>
          <a:p>
            <a:pPr marL="1543685">
              <a:lnSpc>
                <a:spcPct val="100000"/>
              </a:lnSpc>
              <a:spcBef>
                <a:spcPts val="530"/>
              </a:spcBef>
            </a:pP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(Houwaart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4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546A2"/>
                </a:solidFill>
                <a:latin typeface="Arial"/>
                <a:cs typeface="Arial"/>
              </a:rPr>
              <a:t>2021)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Arial"/>
              <a:cs typeface="Arial"/>
            </a:endParaRPr>
          </a:p>
          <a:p>
            <a:pPr marL="3224530" marR="308610">
              <a:lnSpc>
                <a:spcPct val="1094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Darum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ist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es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wichtig,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dass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Patient*innen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in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ihrer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Kompetenz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im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Umgang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mit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Daten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und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Statistik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gestärkt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und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unterstützt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werden</a:t>
            </a:r>
            <a:endParaRPr sz="2700">
              <a:latin typeface="Atkinson Hyperlegible"/>
              <a:cs typeface="Atkinson Hyperlegible"/>
            </a:endParaRPr>
          </a:p>
          <a:p>
            <a:pPr marL="3224530">
              <a:lnSpc>
                <a:spcPct val="100000"/>
              </a:lnSpc>
              <a:spcBef>
                <a:spcPts val="530"/>
              </a:spcBef>
            </a:pP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(Houwaart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2021;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Nieke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Eicher,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2022)</a:t>
            </a:r>
            <a:endParaRPr sz="1900">
              <a:latin typeface="Arial"/>
              <a:cs typeface="Arial"/>
            </a:endParaRPr>
          </a:p>
          <a:p>
            <a:pPr marL="3224530">
              <a:lnSpc>
                <a:spcPct val="100000"/>
              </a:lnSpc>
              <a:spcBef>
                <a:spcPts val="145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Dies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ist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Anknüpfungspunkt für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den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heutigen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Workshop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214727" y="8418594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04" y="219710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34"/>
                </a:lnTo>
                <a:lnTo>
                  <a:pt x="1023810" y="222834"/>
                </a:lnTo>
                <a:lnTo>
                  <a:pt x="813828" y="344068"/>
                </a:lnTo>
                <a:lnTo>
                  <a:pt x="816952" y="349465"/>
                </a:lnTo>
                <a:lnTo>
                  <a:pt x="1041704" y="219710"/>
                </a:lnTo>
                <a:close/>
              </a:path>
              <a:path w="1277620" h="440054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48"/>
                </a:lnTo>
                <a:lnTo>
                  <a:pt x="1191158" y="386232"/>
                </a:lnTo>
                <a:lnTo>
                  <a:pt x="1151521" y="411454"/>
                </a:lnTo>
                <a:lnTo>
                  <a:pt x="1106614" y="427545"/>
                </a:lnTo>
                <a:lnTo>
                  <a:pt x="1057732" y="433184"/>
                </a:lnTo>
                <a:lnTo>
                  <a:pt x="219722" y="433184"/>
                </a:lnTo>
                <a:lnTo>
                  <a:pt x="170827" y="427545"/>
                </a:lnTo>
                <a:lnTo>
                  <a:pt x="125920" y="411454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65" y="313512"/>
                </a:lnTo>
                <a:lnTo>
                  <a:pt x="11887" y="268592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00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00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27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66"/>
                </a:lnTo>
                <a:lnTo>
                  <a:pt x="1143165" y="17284"/>
                </a:lnTo>
                <a:lnTo>
                  <a:pt x="1107668" y="6248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84"/>
                </a:lnTo>
                <a:lnTo>
                  <a:pt x="96951" y="37566"/>
                </a:lnTo>
                <a:lnTo>
                  <a:pt x="64427" y="64427"/>
                </a:lnTo>
                <a:lnTo>
                  <a:pt x="37579" y="96951"/>
                </a:lnTo>
                <a:lnTo>
                  <a:pt x="17297" y="134277"/>
                </a:lnTo>
                <a:lnTo>
                  <a:pt x="4470" y="175488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55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53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07643" y="433184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68"/>
                </a:lnTo>
                <a:lnTo>
                  <a:pt x="1260157" y="305155"/>
                </a:lnTo>
                <a:lnTo>
                  <a:pt x="1272971" y="263931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654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456963" y="3717654"/>
            <a:ext cx="11190605" cy="4717415"/>
          </a:xfrm>
          <a:custGeom>
            <a:avLst/>
            <a:gdLst/>
            <a:ahLst/>
            <a:cxnLst/>
            <a:rect l="l" t="t" r="r" b="b"/>
            <a:pathLst>
              <a:path w="11190605" h="4717415">
                <a:moveTo>
                  <a:pt x="5595086" y="4717133"/>
                </a:moveTo>
                <a:lnTo>
                  <a:pt x="5661211" y="4716972"/>
                </a:lnTo>
                <a:lnTo>
                  <a:pt x="5727154" y="4716489"/>
                </a:lnTo>
                <a:lnTo>
                  <a:pt x="5792908" y="4715687"/>
                </a:lnTo>
                <a:lnTo>
                  <a:pt x="5858472" y="4714566"/>
                </a:lnTo>
                <a:lnTo>
                  <a:pt x="5923839" y="4713130"/>
                </a:lnTo>
                <a:lnTo>
                  <a:pt x="5989006" y="4711378"/>
                </a:lnTo>
                <a:lnTo>
                  <a:pt x="6053969" y="4709315"/>
                </a:lnTo>
                <a:lnTo>
                  <a:pt x="6118723" y="4706940"/>
                </a:lnTo>
                <a:lnTo>
                  <a:pt x="6183265" y="4704257"/>
                </a:lnTo>
                <a:lnTo>
                  <a:pt x="6247589" y="4701266"/>
                </a:lnTo>
                <a:lnTo>
                  <a:pt x="6311693" y="4697969"/>
                </a:lnTo>
                <a:lnTo>
                  <a:pt x="6375571" y="4694369"/>
                </a:lnTo>
                <a:lnTo>
                  <a:pt x="6439220" y="4690466"/>
                </a:lnTo>
                <a:lnTo>
                  <a:pt x="6502636" y="4686264"/>
                </a:lnTo>
                <a:lnTo>
                  <a:pt x="6565813" y="4681763"/>
                </a:lnTo>
                <a:lnTo>
                  <a:pt x="6628748" y="4676965"/>
                </a:lnTo>
                <a:lnTo>
                  <a:pt x="6691437" y="4671872"/>
                </a:lnTo>
                <a:lnTo>
                  <a:pt x="6753876" y="4666486"/>
                </a:lnTo>
                <a:lnTo>
                  <a:pt x="6816060" y="4660809"/>
                </a:lnTo>
                <a:lnTo>
                  <a:pt x="6877985" y="4654842"/>
                </a:lnTo>
                <a:lnTo>
                  <a:pt x="6939647" y="4648587"/>
                </a:lnTo>
                <a:lnTo>
                  <a:pt x="7001041" y="4642046"/>
                </a:lnTo>
                <a:lnTo>
                  <a:pt x="7062165" y="4635221"/>
                </a:lnTo>
                <a:lnTo>
                  <a:pt x="7123012" y="4628113"/>
                </a:lnTo>
                <a:lnTo>
                  <a:pt x="7183580" y="4620725"/>
                </a:lnTo>
                <a:lnTo>
                  <a:pt x="7243863" y="4613057"/>
                </a:lnTo>
                <a:lnTo>
                  <a:pt x="7303859" y="4605112"/>
                </a:lnTo>
                <a:lnTo>
                  <a:pt x="7363562" y="4596892"/>
                </a:lnTo>
                <a:lnTo>
                  <a:pt x="7422968" y="4588398"/>
                </a:lnTo>
                <a:lnTo>
                  <a:pt x="7482073" y="4579632"/>
                </a:lnTo>
                <a:lnTo>
                  <a:pt x="7540874" y="4570596"/>
                </a:lnTo>
                <a:lnTo>
                  <a:pt x="7599365" y="4561291"/>
                </a:lnTo>
                <a:lnTo>
                  <a:pt x="7657543" y="4551720"/>
                </a:lnTo>
                <a:lnTo>
                  <a:pt x="7715403" y="4541884"/>
                </a:lnTo>
                <a:lnTo>
                  <a:pt x="7772941" y="4531785"/>
                </a:lnTo>
                <a:lnTo>
                  <a:pt x="7830153" y="4521425"/>
                </a:lnTo>
                <a:lnTo>
                  <a:pt x="7887035" y="4510805"/>
                </a:lnTo>
                <a:lnTo>
                  <a:pt x="7943583" y="4499927"/>
                </a:lnTo>
                <a:lnTo>
                  <a:pt x="7999792" y="4488794"/>
                </a:lnTo>
                <a:lnTo>
                  <a:pt x="8055658" y="4477406"/>
                </a:lnTo>
                <a:lnTo>
                  <a:pt x="8111177" y="4465765"/>
                </a:lnTo>
                <a:lnTo>
                  <a:pt x="8166344" y="4453874"/>
                </a:lnTo>
                <a:lnTo>
                  <a:pt x="8221157" y="4441734"/>
                </a:lnTo>
                <a:lnTo>
                  <a:pt x="8275610" y="4429347"/>
                </a:lnTo>
                <a:lnTo>
                  <a:pt x="8329699" y="4416714"/>
                </a:lnTo>
                <a:lnTo>
                  <a:pt x="8383419" y="4403838"/>
                </a:lnTo>
                <a:lnTo>
                  <a:pt x="8436768" y="4390720"/>
                </a:lnTo>
                <a:lnTo>
                  <a:pt x="8489740" y="4377362"/>
                </a:lnTo>
                <a:lnTo>
                  <a:pt x="8542332" y="4363765"/>
                </a:lnTo>
                <a:lnTo>
                  <a:pt x="8594539" y="4349932"/>
                </a:lnTo>
                <a:lnTo>
                  <a:pt x="8646357" y="4335865"/>
                </a:lnTo>
                <a:lnTo>
                  <a:pt x="8697781" y="4321564"/>
                </a:lnTo>
                <a:lnTo>
                  <a:pt x="8748809" y="4307032"/>
                </a:lnTo>
                <a:lnTo>
                  <a:pt x="8799434" y="4292271"/>
                </a:lnTo>
                <a:lnTo>
                  <a:pt x="8849654" y="4277281"/>
                </a:lnTo>
                <a:lnTo>
                  <a:pt x="8899464" y="4262066"/>
                </a:lnTo>
                <a:lnTo>
                  <a:pt x="8948860" y="4246627"/>
                </a:lnTo>
                <a:lnTo>
                  <a:pt x="8997837" y="4230966"/>
                </a:lnTo>
                <a:lnTo>
                  <a:pt x="9046392" y="4215083"/>
                </a:lnTo>
                <a:lnTo>
                  <a:pt x="9094519" y="4198982"/>
                </a:lnTo>
                <a:lnTo>
                  <a:pt x="9142216" y="4182664"/>
                </a:lnTo>
                <a:lnTo>
                  <a:pt x="9189478" y="4166131"/>
                </a:lnTo>
                <a:lnTo>
                  <a:pt x="9236300" y="4149384"/>
                </a:lnTo>
                <a:lnTo>
                  <a:pt x="9282679" y="4132425"/>
                </a:lnTo>
                <a:lnTo>
                  <a:pt x="9328610" y="4115256"/>
                </a:lnTo>
                <a:lnTo>
                  <a:pt x="9374089" y="4097879"/>
                </a:lnTo>
                <a:lnTo>
                  <a:pt x="9419112" y="4080296"/>
                </a:lnTo>
                <a:lnTo>
                  <a:pt x="9463674" y="4062508"/>
                </a:lnTo>
                <a:lnTo>
                  <a:pt x="9507772" y="4044517"/>
                </a:lnTo>
                <a:lnTo>
                  <a:pt x="9551401" y="4026325"/>
                </a:lnTo>
                <a:lnTo>
                  <a:pt x="9594557" y="4007933"/>
                </a:lnTo>
                <a:lnTo>
                  <a:pt x="9637236" y="3989344"/>
                </a:lnTo>
                <a:lnTo>
                  <a:pt x="9679434" y="3970559"/>
                </a:lnTo>
                <a:lnTo>
                  <a:pt x="9721146" y="3951580"/>
                </a:lnTo>
                <a:lnTo>
                  <a:pt x="9762368" y="3932408"/>
                </a:lnTo>
                <a:lnTo>
                  <a:pt x="9803096" y="3913047"/>
                </a:lnTo>
                <a:lnTo>
                  <a:pt x="9843326" y="3893496"/>
                </a:lnTo>
                <a:lnTo>
                  <a:pt x="9883054" y="3873758"/>
                </a:lnTo>
                <a:lnTo>
                  <a:pt x="9922275" y="3853835"/>
                </a:lnTo>
                <a:lnTo>
                  <a:pt x="9960986" y="3833729"/>
                </a:lnTo>
                <a:lnTo>
                  <a:pt x="9999181" y="3813441"/>
                </a:lnTo>
                <a:lnTo>
                  <a:pt x="10036857" y="3792973"/>
                </a:lnTo>
                <a:lnTo>
                  <a:pt x="10074010" y="3772327"/>
                </a:lnTo>
                <a:lnTo>
                  <a:pt x="10110636" y="3751505"/>
                </a:lnTo>
                <a:lnTo>
                  <a:pt x="10146730" y="3730508"/>
                </a:lnTo>
                <a:lnTo>
                  <a:pt x="10182287" y="3709338"/>
                </a:lnTo>
                <a:lnTo>
                  <a:pt x="10217305" y="3687997"/>
                </a:lnTo>
                <a:lnTo>
                  <a:pt x="10251778" y="3666487"/>
                </a:lnTo>
                <a:lnTo>
                  <a:pt x="10285703" y="3644809"/>
                </a:lnTo>
                <a:lnTo>
                  <a:pt x="10319075" y="3622966"/>
                </a:lnTo>
                <a:lnTo>
                  <a:pt x="10351890" y="3600958"/>
                </a:lnTo>
                <a:lnTo>
                  <a:pt x="10384144" y="3578789"/>
                </a:lnTo>
                <a:lnTo>
                  <a:pt x="10415833" y="3556458"/>
                </a:lnTo>
                <a:lnTo>
                  <a:pt x="10446952" y="3533970"/>
                </a:lnTo>
                <a:lnTo>
                  <a:pt x="10507465" y="3488523"/>
                </a:lnTo>
                <a:lnTo>
                  <a:pt x="10565649" y="3442463"/>
                </a:lnTo>
                <a:lnTo>
                  <a:pt x="10621471" y="3395804"/>
                </a:lnTo>
                <a:lnTo>
                  <a:pt x="10674898" y="3348559"/>
                </a:lnTo>
                <a:lnTo>
                  <a:pt x="10725895" y="3300744"/>
                </a:lnTo>
                <a:lnTo>
                  <a:pt x="10774430" y="3252372"/>
                </a:lnTo>
                <a:lnTo>
                  <a:pt x="10820468" y="3203457"/>
                </a:lnTo>
                <a:lnTo>
                  <a:pt x="10863976" y="3154013"/>
                </a:lnTo>
                <a:lnTo>
                  <a:pt x="10904921" y="3104055"/>
                </a:lnTo>
                <a:lnTo>
                  <a:pt x="10943268" y="3053597"/>
                </a:lnTo>
                <a:lnTo>
                  <a:pt x="10978985" y="3002653"/>
                </a:lnTo>
                <a:lnTo>
                  <a:pt x="11012037" y="2951237"/>
                </a:lnTo>
                <a:lnTo>
                  <a:pt x="11042391" y="2899364"/>
                </a:lnTo>
                <a:lnTo>
                  <a:pt x="11070014" y="2847046"/>
                </a:lnTo>
                <a:lnTo>
                  <a:pt x="11094872" y="2794300"/>
                </a:lnTo>
                <a:lnTo>
                  <a:pt x="11116931" y="2741138"/>
                </a:lnTo>
                <a:lnTo>
                  <a:pt x="11136158" y="2687575"/>
                </a:lnTo>
                <a:lnTo>
                  <a:pt x="11152519" y="2633625"/>
                </a:lnTo>
                <a:lnTo>
                  <a:pt x="11165981" y="2579302"/>
                </a:lnTo>
                <a:lnTo>
                  <a:pt x="11176509" y="2524621"/>
                </a:lnTo>
                <a:lnTo>
                  <a:pt x="11184071" y="2469595"/>
                </a:lnTo>
                <a:lnTo>
                  <a:pt x="11188633" y="2414239"/>
                </a:lnTo>
                <a:lnTo>
                  <a:pt x="11190161" y="2358566"/>
                </a:lnTo>
                <a:lnTo>
                  <a:pt x="11189779" y="2330692"/>
                </a:lnTo>
                <a:lnTo>
                  <a:pt x="11186730" y="2275176"/>
                </a:lnTo>
                <a:lnTo>
                  <a:pt x="11180663" y="2219983"/>
                </a:lnTo>
                <a:lnTo>
                  <a:pt x="11171614" y="2165127"/>
                </a:lnTo>
                <a:lnTo>
                  <a:pt x="11159615" y="2110624"/>
                </a:lnTo>
                <a:lnTo>
                  <a:pt x="11144699" y="2056486"/>
                </a:lnTo>
                <a:lnTo>
                  <a:pt x="11126901" y="2002727"/>
                </a:lnTo>
                <a:lnTo>
                  <a:pt x="11106254" y="1949363"/>
                </a:lnTo>
                <a:lnTo>
                  <a:pt x="11082791" y="1896407"/>
                </a:lnTo>
                <a:lnTo>
                  <a:pt x="11056546" y="1843873"/>
                </a:lnTo>
                <a:lnTo>
                  <a:pt x="11027554" y="1791776"/>
                </a:lnTo>
                <a:lnTo>
                  <a:pt x="10995846" y="1740129"/>
                </a:lnTo>
                <a:lnTo>
                  <a:pt x="10961457" y="1688948"/>
                </a:lnTo>
                <a:lnTo>
                  <a:pt x="10924421" y="1638245"/>
                </a:lnTo>
                <a:lnTo>
                  <a:pt x="10884771" y="1588035"/>
                </a:lnTo>
                <a:lnTo>
                  <a:pt x="10842540" y="1538333"/>
                </a:lnTo>
                <a:lnTo>
                  <a:pt x="10797763" y="1489152"/>
                </a:lnTo>
                <a:lnTo>
                  <a:pt x="10750472" y="1440506"/>
                </a:lnTo>
                <a:lnTo>
                  <a:pt x="10700702" y="1392411"/>
                </a:lnTo>
                <a:lnTo>
                  <a:pt x="10648486" y="1344879"/>
                </a:lnTo>
                <a:lnTo>
                  <a:pt x="10593857" y="1297925"/>
                </a:lnTo>
                <a:lnTo>
                  <a:pt x="10536850" y="1251564"/>
                </a:lnTo>
                <a:lnTo>
                  <a:pt x="10477497" y="1205809"/>
                </a:lnTo>
                <a:lnTo>
                  <a:pt x="10415833" y="1160674"/>
                </a:lnTo>
                <a:lnTo>
                  <a:pt x="10384144" y="1138344"/>
                </a:lnTo>
                <a:lnTo>
                  <a:pt x="10351890" y="1116175"/>
                </a:lnTo>
                <a:lnTo>
                  <a:pt x="10319075" y="1094167"/>
                </a:lnTo>
                <a:lnTo>
                  <a:pt x="10285703" y="1072324"/>
                </a:lnTo>
                <a:lnTo>
                  <a:pt x="10251778" y="1050646"/>
                </a:lnTo>
                <a:lnTo>
                  <a:pt x="10217305" y="1029136"/>
                </a:lnTo>
                <a:lnTo>
                  <a:pt x="10182287" y="1007795"/>
                </a:lnTo>
                <a:lnTo>
                  <a:pt x="10146730" y="986625"/>
                </a:lnTo>
                <a:lnTo>
                  <a:pt x="10110636" y="965628"/>
                </a:lnTo>
                <a:lnTo>
                  <a:pt x="10074010" y="944806"/>
                </a:lnTo>
                <a:lnTo>
                  <a:pt x="10036857" y="924160"/>
                </a:lnTo>
                <a:lnTo>
                  <a:pt x="9999181" y="903692"/>
                </a:lnTo>
                <a:lnTo>
                  <a:pt x="9960986" y="883404"/>
                </a:lnTo>
                <a:lnTo>
                  <a:pt x="9922275" y="863297"/>
                </a:lnTo>
                <a:lnTo>
                  <a:pt x="9883054" y="843375"/>
                </a:lnTo>
                <a:lnTo>
                  <a:pt x="9843326" y="823637"/>
                </a:lnTo>
                <a:lnTo>
                  <a:pt x="9803096" y="804086"/>
                </a:lnTo>
                <a:lnTo>
                  <a:pt x="9762368" y="784724"/>
                </a:lnTo>
                <a:lnTo>
                  <a:pt x="9721146" y="765553"/>
                </a:lnTo>
                <a:lnTo>
                  <a:pt x="9679434" y="746574"/>
                </a:lnTo>
                <a:lnTo>
                  <a:pt x="9637236" y="727789"/>
                </a:lnTo>
                <a:lnTo>
                  <a:pt x="9594557" y="709200"/>
                </a:lnTo>
                <a:lnTo>
                  <a:pt x="9551401" y="690808"/>
                </a:lnTo>
                <a:lnTo>
                  <a:pt x="9507772" y="672616"/>
                </a:lnTo>
                <a:lnTo>
                  <a:pt x="9463674" y="654625"/>
                </a:lnTo>
                <a:lnTo>
                  <a:pt x="9419112" y="636837"/>
                </a:lnTo>
                <a:lnTo>
                  <a:pt x="9374089" y="619254"/>
                </a:lnTo>
                <a:lnTo>
                  <a:pt x="9328610" y="601877"/>
                </a:lnTo>
                <a:lnTo>
                  <a:pt x="9282679" y="584708"/>
                </a:lnTo>
                <a:lnTo>
                  <a:pt x="9236300" y="567749"/>
                </a:lnTo>
                <a:lnTo>
                  <a:pt x="9189478" y="551002"/>
                </a:lnTo>
                <a:lnTo>
                  <a:pt x="9142216" y="534469"/>
                </a:lnTo>
                <a:lnTo>
                  <a:pt x="9094519" y="518151"/>
                </a:lnTo>
                <a:lnTo>
                  <a:pt x="9046392" y="502050"/>
                </a:lnTo>
                <a:lnTo>
                  <a:pt x="8997837" y="486167"/>
                </a:lnTo>
                <a:lnTo>
                  <a:pt x="8948860" y="470506"/>
                </a:lnTo>
                <a:lnTo>
                  <a:pt x="8899464" y="455067"/>
                </a:lnTo>
                <a:lnTo>
                  <a:pt x="8849654" y="439851"/>
                </a:lnTo>
                <a:lnTo>
                  <a:pt x="8799434" y="424862"/>
                </a:lnTo>
                <a:lnTo>
                  <a:pt x="8748809" y="410101"/>
                </a:lnTo>
                <a:lnTo>
                  <a:pt x="8697781" y="395569"/>
                </a:lnTo>
                <a:lnTo>
                  <a:pt x="8646357" y="381268"/>
                </a:lnTo>
                <a:lnTo>
                  <a:pt x="8594539" y="367200"/>
                </a:lnTo>
                <a:lnTo>
                  <a:pt x="8542332" y="353367"/>
                </a:lnTo>
                <a:lnTo>
                  <a:pt x="8489740" y="339771"/>
                </a:lnTo>
                <a:lnTo>
                  <a:pt x="8436768" y="326413"/>
                </a:lnTo>
                <a:lnTo>
                  <a:pt x="8383419" y="313295"/>
                </a:lnTo>
                <a:lnTo>
                  <a:pt x="8329699" y="300419"/>
                </a:lnTo>
                <a:lnTo>
                  <a:pt x="8275610" y="287786"/>
                </a:lnTo>
                <a:lnTo>
                  <a:pt x="8221157" y="275399"/>
                </a:lnTo>
                <a:lnTo>
                  <a:pt x="8166344" y="263259"/>
                </a:lnTo>
                <a:lnTo>
                  <a:pt x="8111177" y="251368"/>
                </a:lnTo>
                <a:lnTo>
                  <a:pt x="8055658" y="239727"/>
                </a:lnTo>
                <a:lnTo>
                  <a:pt x="7999792" y="228339"/>
                </a:lnTo>
                <a:lnTo>
                  <a:pt x="7943583" y="217206"/>
                </a:lnTo>
                <a:lnTo>
                  <a:pt x="7887035" y="206328"/>
                </a:lnTo>
                <a:lnTo>
                  <a:pt x="7830153" y="195708"/>
                </a:lnTo>
                <a:lnTo>
                  <a:pt x="7772941" y="185348"/>
                </a:lnTo>
                <a:lnTo>
                  <a:pt x="7715403" y="175249"/>
                </a:lnTo>
                <a:lnTo>
                  <a:pt x="7657543" y="165413"/>
                </a:lnTo>
                <a:lnTo>
                  <a:pt x="7599365" y="155841"/>
                </a:lnTo>
                <a:lnTo>
                  <a:pt x="7540874" y="146537"/>
                </a:lnTo>
                <a:lnTo>
                  <a:pt x="7482073" y="137501"/>
                </a:lnTo>
                <a:lnTo>
                  <a:pt x="7422968" y="128735"/>
                </a:lnTo>
                <a:lnTo>
                  <a:pt x="7363562" y="120241"/>
                </a:lnTo>
                <a:lnTo>
                  <a:pt x="7303859" y="112021"/>
                </a:lnTo>
                <a:lnTo>
                  <a:pt x="7243863" y="104076"/>
                </a:lnTo>
                <a:lnTo>
                  <a:pt x="7183580" y="96408"/>
                </a:lnTo>
                <a:lnTo>
                  <a:pt x="7123012" y="89020"/>
                </a:lnTo>
                <a:lnTo>
                  <a:pt x="7062165" y="81912"/>
                </a:lnTo>
                <a:lnTo>
                  <a:pt x="7001041" y="75087"/>
                </a:lnTo>
                <a:lnTo>
                  <a:pt x="6939647" y="68546"/>
                </a:lnTo>
                <a:lnTo>
                  <a:pt x="6877985" y="62291"/>
                </a:lnTo>
                <a:lnTo>
                  <a:pt x="6816060" y="56324"/>
                </a:lnTo>
                <a:lnTo>
                  <a:pt x="6753876" y="50647"/>
                </a:lnTo>
                <a:lnTo>
                  <a:pt x="6691437" y="45261"/>
                </a:lnTo>
                <a:lnTo>
                  <a:pt x="6628748" y="40168"/>
                </a:lnTo>
                <a:lnTo>
                  <a:pt x="6565813" y="35370"/>
                </a:lnTo>
                <a:lnTo>
                  <a:pt x="6502636" y="30869"/>
                </a:lnTo>
                <a:lnTo>
                  <a:pt x="6439220" y="26667"/>
                </a:lnTo>
                <a:lnTo>
                  <a:pt x="6375571" y="22764"/>
                </a:lnTo>
                <a:lnTo>
                  <a:pt x="6311693" y="19164"/>
                </a:lnTo>
                <a:lnTo>
                  <a:pt x="6247589" y="15867"/>
                </a:lnTo>
                <a:lnTo>
                  <a:pt x="6183265" y="12876"/>
                </a:lnTo>
                <a:lnTo>
                  <a:pt x="6118723" y="10193"/>
                </a:lnTo>
                <a:lnTo>
                  <a:pt x="6053969" y="7818"/>
                </a:lnTo>
                <a:lnTo>
                  <a:pt x="5989006" y="5754"/>
                </a:lnTo>
                <a:lnTo>
                  <a:pt x="5923839" y="4003"/>
                </a:lnTo>
                <a:lnTo>
                  <a:pt x="5858472" y="2567"/>
                </a:lnTo>
                <a:lnTo>
                  <a:pt x="5792908" y="1446"/>
                </a:lnTo>
                <a:lnTo>
                  <a:pt x="5727154" y="644"/>
                </a:lnTo>
                <a:lnTo>
                  <a:pt x="5661211" y="161"/>
                </a:lnTo>
                <a:lnTo>
                  <a:pt x="5595086" y="0"/>
                </a:lnTo>
                <a:lnTo>
                  <a:pt x="5528960" y="161"/>
                </a:lnTo>
                <a:lnTo>
                  <a:pt x="5463018" y="644"/>
                </a:lnTo>
                <a:lnTo>
                  <a:pt x="5397263" y="1446"/>
                </a:lnTo>
                <a:lnTo>
                  <a:pt x="5331700" y="2567"/>
                </a:lnTo>
                <a:lnTo>
                  <a:pt x="5266333" y="4003"/>
                </a:lnTo>
                <a:lnTo>
                  <a:pt x="5201165" y="5754"/>
                </a:lnTo>
                <a:lnTo>
                  <a:pt x="5136203" y="7818"/>
                </a:lnTo>
                <a:lnTo>
                  <a:pt x="5071448" y="10193"/>
                </a:lnTo>
                <a:lnTo>
                  <a:pt x="5006907" y="12876"/>
                </a:lnTo>
                <a:lnTo>
                  <a:pt x="4942582" y="15867"/>
                </a:lnTo>
                <a:lnTo>
                  <a:pt x="4878478" y="19164"/>
                </a:lnTo>
                <a:lnTo>
                  <a:pt x="4814600" y="22764"/>
                </a:lnTo>
                <a:lnTo>
                  <a:pt x="4750951" y="26667"/>
                </a:lnTo>
                <a:lnTo>
                  <a:pt x="4687535" y="30869"/>
                </a:lnTo>
                <a:lnTo>
                  <a:pt x="4624358" y="35370"/>
                </a:lnTo>
                <a:lnTo>
                  <a:pt x="4561423" y="40168"/>
                </a:lnTo>
                <a:lnTo>
                  <a:pt x="4498734" y="45261"/>
                </a:lnTo>
                <a:lnTo>
                  <a:pt x="4436295" y="50647"/>
                </a:lnTo>
                <a:lnTo>
                  <a:pt x="4374111" y="56324"/>
                </a:lnTo>
                <a:lnTo>
                  <a:pt x="4312186" y="62291"/>
                </a:lnTo>
                <a:lnTo>
                  <a:pt x="4250524" y="68546"/>
                </a:lnTo>
                <a:lnTo>
                  <a:pt x="4189129" y="75087"/>
                </a:lnTo>
                <a:lnTo>
                  <a:pt x="4128006" y="81912"/>
                </a:lnTo>
                <a:lnTo>
                  <a:pt x="4067158" y="89020"/>
                </a:lnTo>
                <a:lnTo>
                  <a:pt x="4006591" y="96408"/>
                </a:lnTo>
                <a:lnTo>
                  <a:pt x="3946307" y="104076"/>
                </a:lnTo>
                <a:lnTo>
                  <a:pt x="3886312" y="112021"/>
                </a:lnTo>
                <a:lnTo>
                  <a:pt x="3826609" y="120241"/>
                </a:lnTo>
                <a:lnTo>
                  <a:pt x="3767202" y="128735"/>
                </a:lnTo>
                <a:lnTo>
                  <a:pt x="3708097" y="137501"/>
                </a:lnTo>
                <a:lnTo>
                  <a:pt x="3649296" y="146537"/>
                </a:lnTo>
                <a:lnTo>
                  <a:pt x="3590805" y="155841"/>
                </a:lnTo>
                <a:lnTo>
                  <a:pt x="3532627" y="165413"/>
                </a:lnTo>
                <a:lnTo>
                  <a:pt x="3474767" y="175249"/>
                </a:lnTo>
                <a:lnTo>
                  <a:pt x="3417229" y="185348"/>
                </a:lnTo>
                <a:lnTo>
                  <a:pt x="3360016" y="195708"/>
                </a:lnTo>
                <a:lnTo>
                  <a:pt x="3303134" y="206328"/>
                </a:lnTo>
                <a:lnTo>
                  <a:pt x="3246587" y="217206"/>
                </a:lnTo>
                <a:lnTo>
                  <a:pt x="3190378" y="228339"/>
                </a:lnTo>
                <a:lnTo>
                  <a:pt x="3134512" y="239727"/>
                </a:lnTo>
                <a:lnTo>
                  <a:pt x="3078993" y="251368"/>
                </a:lnTo>
                <a:lnTo>
                  <a:pt x="3023825" y="263259"/>
                </a:lnTo>
                <a:lnTo>
                  <a:pt x="2969012" y="275399"/>
                </a:lnTo>
                <a:lnTo>
                  <a:pt x="2914559" y="287786"/>
                </a:lnTo>
                <a:lnTo>
                  <a:pt x="2860470" y="300419"/>
                </a:lnTo>
                <a:lnTo>
                  <a:pt x="2806749" y="313295"/>
                </a:lnTo>
                <a:lnTo>
                  <a:pt x="2753400" y="326413"/>
                </a:lnTo>
                <a:lnTo>
                  <a:pt x="2700428" y="339771"/>
                </a:lnTo>
                <a:lnTo>
                  <a:pt x="2647836" y="353367"/>
                </a:lnTo>
                <a:lnTo>
                  <a:pt x="2595629" y="367200"/>
                </a:lnTo>
                <a:lnTo>
                  <a:pt x="2543811" y="381268"/>
                </a:lnTo>
                <a:lnTo>
                  <a:pt x="2492387" y="395569"/>
                </a:lnTo>
                <a:lnTo>
                  <a:pt x="2441359" y="410101"/>
                </a:lnTo>
                <a:lnTo>
                  <a:pt x="2390734" y="424862"/>
                </a:lnTo>
                <a:lnTo>
                  <a:pt x="2340514" y="439851"/>
                </a:lnTo>
                <a:lnTo>
                  <a:pt x="2290704" y="455067"/>
                </a:lnTo>
                <a:lnTo>
                  <a:pt x="2241308" y="470506"/>
                </a:lnTo>
                <a:lnTo>
                  <a:pt x="2192330" y="486167"/>
                </a:lnTo>
                <a:lnTo>
                  <a:pt x="2143776" y="502050"/>
                </a:lnTo>
                <a:lnTo>
                  <a:pt x="2095648" y="518151"/>
                </a:lnTo>
                <a:lnTo>
                  <a:pt x="2047951" y="534469"/>
                </a:lnTo>
                <a:lnTo>
                  <a:pt x="2000689" y="551002"/>
                </a:lnTo>
                <a:lnTo>
                  <a:pt x="1953867" y="567749"/>
                </a:lnTo>
                <a:lnTo>
                  <a:pt x="1907488" y="584708"/>
                </a:lnTo>
                <a:lnTo>
                  <a:pt x="1861557" y="601877"/>
                </a:lnTo>
                <a:lnTo>
                  <a:pt x="1816078" y="619254"/>
                </a:lnTo>
                <a:lnTo>
                  <a:pt x="1771055" y="636837"/>
                </a:lnTo>
                <a:lnTo>
                  <a:pt x="1726492" y="654625"/>
                </a:lnTo>
                <a:lnTo>
                  <a:pt x="1682394" y="672616"/>
                </a:lnTo>
                <a:lnTo>
                  <a:pt x="1638765" y="690808"/>
                </a:lnTo>
                <a:lnTo>
                  <a:pt x="1595609" y="709200"/>
                </a:lnTo>
                <a:lnTo>
                  <a:pt x="1552930" y="727789"/>
                </a:lnTo>
                <a:lnTo>
                  <a:pt x="1510732" y="746574"/>
                </a:lnTo>
                <a:lnTo>
                  <a:pt x="1469020" y="765553"/>
                </a:lnTo>
                <a:lnTo>
                  <a:pt x="1427798" y="784724"/>
                </a:lnTo>
                <a:lnTo>
                  <a:pt x="1387069" y="804086"/>
                </a:lnTo>
                <a:lnTo>
                  <a:pt x="1346839" y="823637"/>
                </a:lnTo>
                <a:lnTo>
                  <a:pt x="1307111" y="843375"/>
                </a:lnTo>
                <a:lnTo>
                  <a:pt x="1267890" y="863297"/>
                </a:lnTo>
                <a:lnTo>
                  <a:pt x="1229179" y="883404"/>
                </a:lnTo>
                <a:lnTo>
                  <a:pt x="1190984" y="903692"/>
                </a:lnTo>
                <a:lnTo>
                  <a:pt x="1153307" y="924160"/>
                </a:lnTo>
                <a:lnTo>
                  <a:pt x="1116154" y="944806"/>
                </a:lnTo>
                <a:lnTo>
                  <a:pt x="1079529" y="965628"/>
                </a:lnTo>
                <a:lnTo>
                  <a:pt x="1043435" y="986625"/>
                </a:lnTo>
                <a:lnTo>
                  <a:pt x="1007877" y="1007795"/>
                </a:lnTo>
                <a:lnTo>
                  <a:pt x="972859" y="1029136"/>
                </a:lnTo>
                <a:lnTo>
                  <a:pt x="938386" y="1050646"/>
                </a:lnTo>
                <a:lnTo>
                  <a:pt x="904461" y="1072324"/>
                </a:lnTo>
                <a:lnTo>
                  <a:pt x="871089" y="1094167"/>
                </a:lnTo>
                <a:lnTo>
                  <a:pt x="838274" y="1116175"/>
                </a:lnTo>
                <a:lnTo>
                  <a:pt x="806020" y="1138344"/>
                </a:lnTo>
                <a:lnTo>
                  <a:pt x="774331" y="1160674"/>
                </a:lnTo>
                <a:lnTo>
                  <a:pt x="743212" y="1183163"/>
                </a:lnTo>
                <a:lnTo>
                  <a:pt x="682699" y="1228610"/>
                </a:lnTo>
                <a:lnTo>
                  <a:pt x="624514" y="1274670"/>
                </a:lnTo>
                <a:lnTo>
                  <a:pt x="568692" y="1321329"/>
                </a:lnTo>
                <a:lnTo>
                  <a:pt x="515265" y="1368574"/>
                </a:lnTo>
                <a:lnTo>
                  <a:pt x="464267" y="1416389"/>
                </a:lnTo>
                <a:lnTo>
                  <a:pt x="415733" y="1464761"/>
                </a:lnTo>
                <a:lnTo>
                  <a:pt x="369694" y="1513676"/>
                </a:lnTo>
                <a:lnTo>
                  <a:pt x="326186" y="1563120"/>
                </a:lnTo>
                <a:lnTo>
                  <a:pt x="285241" y="1613077"/>
                </a:lnTo>
                <a:lnTo>
                  <a:pt x="246894" y="1663535"/>
                </a:lnTo>
                <a:lnTo>
                  <a:pt x="211177" y="1714480"/>
                </a:lnTo>
                <a:lnTo>
                  <a:pt x="178125" y="1765895"/>
                </a:lnTo>
                <a:lnTo>
                  <a:pt x="147770" y="1817769"/>
                </a:lnTo>
                <a:lnTo>
                  <a:pt x="120147" y="1870086"/>
                </a:lnTo>
                <a:lnTo>
                  <a:pt x="95289" y="1922833"/>
                </a:lnTo>
                <a:lnTo>
                  <a:pt x="73230" y="1975995"/>
                </a:lnTo>
                <a:lnTo>
                  <a:pt x="54003" y="2029558"/>
                </a:lnTo>
                <a:lnTo>
                  <a:pt x="37642" y="2083508"/>
                </a:lnTo>
                <a:lnTo>
                  <a:pt x="24180" y="2137831"/>
                </a:lnTo>
                <a:lnTo>
                  <a:pt x="13651" y="2192512"/>
                </a:lnTo>
                <a:lnTo>
                  <a:pt x="6089" y="2247538"/>
                </a:lnTo>
                <a:lnTo>
                  <a:pt x="1528" y="2302894"/>
                </a:lnTo>
                <a:lnTo>
                  <a:pt x="0" y="2358566"/>
                </a:lnTo>
                <a:lnTo>
                  <a:pt x="382" y="2386441"/>
                </a:lnTo>
                <a:lnTo>
                  <a:pt x="3431" y="2441957"/>
                </a:lnTo>
                <a:lnTo>
                  <a:pt x="9498" y="2497150"/>
                </a:lnTo>
                <a:lnTo>
                  <a:pt x="18547" y="2552005"/>
                </a:lnTo>
                <a:lnTo>
                  <a:pt x="30546" y="2606509"/>
                </a:lnTo>
                <a:lnTo>
                  <a:pt x="45462" y="2660647"/>
                </a:lnTo>
                <a:lnTo>
                  <a:pt x="63260" y="2714406"/>
                </a:lnTo>
                <a:lnTo>
                  <a:pt x="83908" y="2767770"/>
                </a:lnTo>
                <a:lnTo>
                  <a:pt x="107370" y="2820726"/>
                </a:lnTo>
                <a:lnTo>
                  <a:pt x="133615" y="2873260"/>
                </a:lnTo>
                <a:lnTo>
                  <a:pt x="162608" y="2925357"/>
                </a:lnTo>
                <a:lnTo>
                  <a:pt x="194316" y="2977003"/>
                </a:lnTo>
                <a:lnTo>
                  <a:pt x="228705" y="3028185"/>
                </a:lnTo>
                <a:lnTo>
                  <a:pt x="265741" y="3078888"/>
                </a:lnTo>
                <a:lnTo>
                  <a:pt x="305391" y="3129098"/>
                </a:lnTo>
                <a:lnTo>
                  <a:pt x="347622" y="3178800"/>
                </a:lnTo>
                <a:lnTo>
                  <a:pt x="392399" y="3227981"/>
                </a:lnTo>
                <a:lnTo>
                  <a:pt x="439690" y="3276626"/>
                </a:lnTo>
                <a:lnTo>
                  <a:pt x="489460" y="3324722"/>
                </a:lnTo>
                <a:lnTo>
                  <a:pt x="541677" y="3372254"/>
                </a:lnTo>
                <a:lnTo>
                  <a:pt x="596306" y="3419207"/>
                </a:lnTo>
                <a:lnTo>
                  <a:pt x="653313" y="3465569"/>
                </a:lnTo>
                <a:lnTo>
                  <a:pt x="712666" y="3511324"/>
                </a:lnTo>
                <a:lnTo>
                  <a:pt x="774331" y="3556458"/>
                </a:lnTo>
                <a:lnTo>
                  <a:pt x="806020" y="3578789"/>
                </a:lnTo>
                <a:lnTo>
                  <a:pt x="838274" y="3600958"/>
                </a:lnTo>
                <a:lnTo>
                  <a:pt x="871089" y="3622966"/>
                </a:lnTo>
                <a:lnTo>
                  <a:pt x="904461" y="3644809"/>
                </a:lnTo>
                <a:lnTo>
                  <a:pt x="938386" y="3666487"/>
                </a:lnTo>
                <a:lnTo>
                  <a:pt x="972859" y="3687997"/>
                </a:lnTo>
                <a:lnTo>
                  <a:pt x="1007877" y="3709338"/>
                </a:lnTo>
                <a:lnTo>
                  <a:pt x="1043435" y="3730508"/>
                </a:lnTo>
                <a:lnTo>
                  <a:pt x="1079529" y="3751505"/>
                </a:lnTo>
                <a:lnTo>
                  <a:pt x="1116154" y="3772327"/>
                </a:lnTo>
                <a:lnTo>
                  <a:pt x="1153307" y="3792973"/>
                </a:lnTo>
                <a:lnTo>
                  <a:pt x="1190984" y="3813441"/>
                </a:lnTo>
                <a:lnTo>
                  <a:pt x="1229179" y="3833729"/>
                </a:lnTo>
                <a:lnTo>
                  <a:pt x="1267890" y="3853835"/>
                </a:lnTo>
                <a:lnTo>
                  <a:pt x="1307111" y="3873758"/>
                </a:lnTo>
                <a:lnTo>
                  <a:pt x="1346839" y="3893496"/>
                </a:lnTo>
                <a:lnTo>
                  <a:pt x="1387069" y="3913047"/>
                </a:lnTo>
                <a:lnTo>
                  <a:pt x="1427798" y="3932408"/>
                </a:lnTo>
                <a:lnTo>
                  <a:pt x="1469020" y="3951580"/>
                </a:lnTo>
                <a:lnTo>
                  <a:pt x="1510732" y="3970559"/>
                </a:lnTo>
                <a:lnTo>
                  <a:pt x="1552930" y="3989344"/>
                </a:lnTo>
                <a:lnTo>
                  <a:pt x="1595609" y="4007933"/>
                </a:lnTo>
                <a:lnTo>
                  <a:pt x="1638765" y="4026325"/>
                </a:lnTo>
                <a:lnTo>
                  <a:pt x="1682394" y="4044517"/>
                </a:lnTo>
                <a:lnTo>
                  <a:pt x="1726492" y="4062508"/>
                </a:lnTo>
                <a:lnTo>
                  <a:pt x="1771055" y="4080296"/>
                </a:lnTo>
                <a:lnTo>
                  <a:pt x="1816078" y="4097879"/>
                </a:lnTo>
                <a:lnTo>
                  <a:pt x="1861557" y="4115256"/>
                </a:lnTo>
                <a:lnTo>
                  <a:pt x="1907488" y="4132425"/>
                </a:lnTo>
                <a:lnTo>
                  <a:pt x="1953867" y="4149384"/>
                </a:lnTo>
                <a:lnTo>
                  <a:pt x="2000689" y="4166131"/>
                </a:lnTo>
                <a:lnTo>
                  <a:pt x="2047951" y="4182664"/>
                </a:lnTo>
                <a:lnTo>
                  <a:pt x="2095648" y="4198982"/>
                </a:lnTo>
                <a:lnTo>
                  <a:pt x="2143776" y="4215083"/>
                </a:lnTo>
                <a:lnTo>
                  <a:pt x="2192330" y="4230966"/>
                </a:lnTo>
                <a:lnTo>
                  <a:pt x="2241308" y="4246627"/>
                </a:lnTo>
                <a:lnTo>
                  <a:pt x="2290704" y="4262066"/>
                </a:lnTo>
                <a:lnTo>
                  <a:pt x="2340514" y="4277281"/>
                </a:lnTo>
                <a:lnTo>
                  <a:pt x="2390734" y="4292271"/>
                </a:lnTo>
                <a:lnTo>
                  <a:pt x="2441359" y="4307032"/>
                </a:lnTo>
                <a:lnTo>
                  <a:pt x="2492387" y="4321564"/>
                </a:lnTo>
                <a:lnTo>
                  <a:pt x="2543811" y="4335865"/>
                </a:lnTo>
                <a:lnTo>
                  <a:pt x="2595629" y="4349932"/>
                </a:lnTo>
                <a:lnTo>
                  <a:pt x="2647836" y="4363765"/>
                </a:lnTo>
                <a:lnTo>
                  <a:pt x="2700428" y="4377362"/>
                </a:lnTo>
                <a:lnTo>
                  <a:pt x="2753400" y="4390720"/>
                </a:lnTo>
                <a:lnTo>
                  <a:pt x="2806749" y="4403838"/>
                </a:lnTo>
                <a:lnTo>
                  <a:pt x="2860470" y="4416714"/>
                </a:lnTo>
                <a:lnTo>
                  <a:pt x="2914559" y="4429347"/>
                </a:lnTo>
                <a:lnTo>
                  <a:pt x="2969012" y="4441734"/>
                </a:lnTo>
                <a:lnTo>
                  <a:pt x="3023825" y="4453874"/>
                </a:lnTo>
                <a:lnTo>
                  <a:pt x="3078993" y="4465765"/>
                </a:lnTo>
                <a:lnTo>
                  <a:pt x="3134512" y="4477406"/>
                </a:lnTo>
                <a:lnTo>
                  <a:pt x="3190378" y="4488794"/>
                </a:lnTo>
                <a:lnTo>
                  <a:pt x="3246587" y="4499927"/>
                </a:lnTo>
                <a:lnTo>
                  <a:pt x="3303134" y="4510805"/>
                </a:lnTo>
                <a:lnTo>
                  <a:pt x="3360016" y="4521425"/>
                </a:lnTo>
                <a:lnTo>
                  <a:pt x="3417229" y="4531785"/>
                </a:lnTo>
                <a:lnTo>
                  <a:pt x="3474767" y="4541884"/>
                </a:lnTo>
                <a:lnTo>
                  <a:pt x="3532627" y="4551720"/>
                </a:lnTo>
                <a:lnTo>
                  <a:pt x="3590805" y="4561291"/>
                </a:lnTo>
                <a:lnTo>
                  <a:pt x="3649296" y="4570596"/>
                </a:lnTo>
                <a:lnTo>
                  <a:pt x="3708097" y="4579632"/>
                </a:lnTo>
                <a:lnTo>
                  <a:pt x="3767202" y="4588398"/>
                </a:lnTo>
                <a:lnTo>
                  <a:pt x="3826609" y="4596892"/>
                </a:lnTo>
                <a:lnTo>
                  <a:pt x="3886312" y="4605112"/>
                </a:lnTo>
                <a:lnTo>
                  <a:pt x="3946307" y="4613057"/>
                </a:lnTo>
                <a:lnTo>
                  <a:pt x="4006591" y="4620725"/>
                </a:lnTo>
                <a:lnTo>
                  <a:pt x="4067158" y="4628113"/>
                </a:lnTo>
                <a:lnTo>
                  <a:pt x="4128006" y="4635221"/>
                </a:lnTo>
                <a:lnTo>
                  <a:pt x="4189129" y="4642046"/>
                </a:lnTo>
                <a:lnTo>
                  <a:pt x="4250524" y="4648587"/>
                </a:lnTo>
                <a:lnTo>
                  <a:pt x="4312186" y="4654842"/>
                </a:lnTo>
                <a:lnTo>
                  <a:pt x="4374111" y="4660809"/>
                </a:lnTo>
                <a:lnTo>
                  <a:pt x="4436295" y="4666486"/>
                </a:lnTo>
                <a:lnTo>
                  <a:pt x="4498734" y="4671872"/>
                </a:lnTo>
                <a:lnTo>
                  <a:pt x="4561423" y="4676965"/>
                </a:lnTo>
                <a:lnTo>
                  <a:pt x="4624358" y="4681763"/>
                </a:lnTo>
                <a:lnTo>
                  <a:pt x="4687535" y="4686264"/>
                </a:lnTo>
                <a:lnTo>
                  <a:pt x="4750951" y="4690466"/>
                </a:lnTo>
                <a:lnTo>
                  <a:pt x="4814600" y="4694369"/>
                </a:lnTo>
                <a:lnTo>
                  <a:pt x="4878478" y="4697969"/>
                </a:lnTo>
                <a:lnTo>
                  <a:pt x="4942582" y="4701266"/>
                </a:lnTo>
                <a:lnTo>
                  <a:pt x="5006907" y="4704257"/>
                </a:lnTo>
                <a:lnTo>
                  <a:pt x="5071448" y="4706940"/>
                </a:lnTo>
                <a:lnTo>
                  <a:pt x="5136203" y="4709315"/>
                </a:lnTo>
                <a:lnTo>
                  <a:pt x="5201165" y="4711378"/>
                </a:lnTo>
                <a:lnTo>
                  <a:pt x="5266333" y="4713130"/>
                </a:lnTo>
                <a:lnTo>
                  <a:pt x="5331700" y="4714566"/>
                </a:lnTo>
                <a:lnTo>
                  <a:pt x="5397263" y="4715687"/>
                </a:lnTo>
                <a:lnTo>
                  <a:pt x="5463018" y="4716489"/>
                </a:lnTo>
                <a:lnTo>
                  <a:pt x="5528960" y="4716972"/>
                </a:lnTo>
                <a:lnTo>
                  <a:pt x="5595086" y="4717133"/>
                </a:lnTo>
                <a:close/>
              </a:path>
            </a:pathLst>
          </a:custGeom>
          <a:ln w="52354">
            <a:solidFill>
              <a:srgbClr val="F8C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643025" y="5336669"/>
            <a:ext cx="2818765" cy="1344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650" spc="-114" i="1">
                <a:solidFill>
                  <a:srgbClr val="0546A2"/>
                </a:solidFill>
                <a:latin typeface="Times New Roman"/>
                <a:cs typeface="Times New Roman"/>
              </a:rPr>
              <a:t>P</a:t>
            </a:r>
            <a:r>
              <a:rPr dirty="0" sz="8650" spc="-15" i="1">
                <a:solidFill>
                  <a:srgbClr val="0546A2"/>
                </a:solidFill>
                <a:latin typeface="Times New Roman"/>
                <a:cs typeface="Times New Roman"/>
              </a:rPr>
              <a:t>a</a:t>
            </a:r>
            <a:r>
              <a:rPr dirty="0" sz="8650" spc="290" i="1">
                <a:solidFill>
                  <a:srgbClr val="0546A2"/>
                </a:solidFill>
                <a:latin typeface="Times New Roman"/>
                <a:cs typeface="Times New Roman"/>
              </a:rPr>
              <a:t>u</a:t>
            </a:r>
            <a:r>
              <a:rPr dirty="0" sz="8650" spc="155" i="1">
                <a:solidFill>
                  <a:srgbClr val="0546A2"/>
                </a:solidFill>
                <a:latin typeface="Times New Roman"/>
                <a:cs typeface="Times New Roman"/>
              </a:rPr>
              <a:t>s</a:t>
            </a:r>
            <a:r>
              <a:rPr dirty="0" sz="8650" spc="395" i="1">
                <a:solidFill>
                  <a:srgbClr val="0546A2"/>
                </a:solidFill>
                <a:latin typeface="Times New Roman"/>
                <a:cs typeface="Times New Roman"/>
              </a:rPr>
              <a:t>e</a:t>
            </a:r>
            <a:endParaRPr sz="86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015675"/>
            <a:ext cx="20104100" cy="31750"/>
          </a:xfrm>
          <a:custGeom>
            <a:avLst/>
            <a:gdLst/>
            <a:ahLst/>
            <a:cxnLst/>
            <a:rect l="l" t="t" r="r" b="b"/>
            <a:pathLst>
              <a:path w="20104100" h="31750">
                <a:moveTo>
                  <a:pt x="0" y="0"/>
                </a:moveTo>
                <a:lnTo>
                  <a:pt x="0" y="31412"/>
                </a:lnTo>
                <a:lnTo>
                  <a:pt x="20104099" y="31412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054842" y="308380"/>
            <a:ext cx="2895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59299" y="5003508"/>
            <a:ext cx="6915784" cy="1307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400" spc="-345">
                <a:solidFill>
                  <a:srgbClr val="FFFFFF"/>
                </a:solidFill>
                <a:latin typeface="Inter-Medium"/>
                <a:cs typeface="Inter-Medium"/>
              </a:rPr>
              <a:t>Gruppenarbeit</a:t>
            </a:r>
            <a:endParaRPr sz="8400">
              <a:latin typeface="Inter-Medium"/>
              <a:cs typeface="Inter-Medium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4198823" y="5096706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4" h="1162685">
                <a:moveTo>
                  <a:pt x="2755239" y="581126"/>
                </a:moveTo>
                <a:lnTo>
                  <a:pt x="2160778" y="237934"/>
                </a:lnTo>
                <a:lnTo>
                  <a:pt x="2152523" y="252234"/>
                </a:lnTo>
                <a:lnTo>
                  <a:pt x="2707881" y="572871"/>
                </a:lnTo>
                <a:lnTo>
                  <a:pt x="623493" y="572871"/>
                </a:lnTo>
                <a:lnTo>
                  <a:pt x="623493" y="589394"/>
                </a:lnTo>
                <a:lnTo>
                  <a:pt x="2707881" y="589394"/>
                </a:lnTo>
                <a:lnTo>
                  <a:pt x="2152523" y="910043"/>
                </a:lnTo>
                <a:lnTo>
                  <a:pt x="2160778" y="924331"/>
                </a:lnTo>
                <a:lnTo>
                  <a:pt x="2755239" y="581126"/>
                </a:lnTo>
                <a:close/>
              </a:path>
              <a:path w="3378834" h="1162685">
                <a:moveTo>
                  <a:pt x="3378720" y="581126"/>
                </a:moveTo>
                <a:lnTo>
                  <a:pt x="3376790" y="533539"/>
                </a:lnTo>
                <a:lnTo>
                  <a:pt x="3371100" y="486994"/>
                </a:lnTo>
                <a:lnTo>
                  <a:pt x="3362198" y="443572"/>
                </a:lnTo>
                <a:lnTo>
                  <a:pt x="3362198" y="581152"/>
                </a:lnTo>
                <a:lnTo>
                  <a:pt x="3360128" y="629793"/>
                </a:lnTo>
                <a:lnTo>
                  <a:pt x="3354006" y="677303"/>
                </a:lnTo>
                <a:lnTo>
                  <a:pt x="3344024" y="723506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41"/>
                </a:lnTo>
                <a:lnTo>
                  <a:pt x="3212465" y="963726"/>
                </a:lnTo>
                <a:lnTo>
                  <a:pt x="3180181" y="996010"/>
                </a:lnTo>
                <a:lnTo>
                  <a:pt x="3145409" y="1025613"/>
                </a:lnTo>
                <a:lnTo>
                  <a:pt x="3108287" y="1052372"/>
                </a:lnTo>
                <a:lnTo>
                  <a:pt x="3069018" y="1076121"/>
                </a:lnTo>
                <a:lnTo>
                  <a:pt x="3027756" y="1096683"/>
                </a:lnTo>
                <a:lnTo>
                  <a:pt x="2984677" y="1113891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73"/>
                </a:lnTo>
                <a:lnTo>
                  <a:pt x="2797594" y="1145743"/>
                </a:lnTo>
                <a:lnTo>
                  <a:pt x="581126" y="1145743"/>
                </a:lnTo>
                <a:lnTo>
                  <a:pt x="532485" y="1143673"/>
                </a:lnTo>
                <a:lnTo>
                  <a:pt x="484974" y="1137551"/>
                </a:lnTo>
                <a:lnTo>
                  <a:pt x="438772" y="1127569"/>
                </a:lnTo>
                <a:lnTo>
                  <a:pt x="394042" y="1113891"/>
                </a:lnTo>
                <a:lnTo>
                  <a:pt x="350964" y="1096683"/>
                </a:lnTo>
                <a:lnTo>
                  <a:pt x="309702" y="1076121"/>
                </a:lnTo>
                <a:lnTo>
                  <a:pt x="270433" y="1052372"/>
                </a:lnTo>
                <a:lnTo>
                  <a:pt x="233324" y="1025613"/>
                </a:lnTo>
                <a:lnTo>
                  <a:pt x="198539" y="995997"/>
                </a:lnTo>
                <a:lnTo>
                  <a:pt x="166268" y="963726"/>
                </a:lnTo>
                <a:lnTo>
                  <a:pt x="136652" y="928941"/>
                </a:lnTo>
                <a:lnTo>
                  <a:pt x="109893" y="891832"/>
                </a:lnTo>
                <a:lnTo>
                  <a:pt x="86144" y="852563"/>
                </a:lnTo>
                <a:lnTo>
                  <a:pt x="65582" y="811301"/>
                </a:lnTo>
                <a:lnTo>
                  <a:pt x="48374" y="768223"/>
                </a:lnTo>
                <a:lnTo>
                  <a:pt x="34696" y="723493"/>
                </a:lnTo>
                <a:lnTo>
                  <a:pt x="24714" y="677278"/>
                </a:lnTo>
                <a:lnTo>
                  <a:pt x="18605" y="629793"/>
                </a:lnTo>
                <a:lnTo>
                  <a:pt x="16522" y="581126"/>
                </a:lnTo>
                <a:lnTo>
                  <a:pt x="18592" y="532485"/>
                </a:lnTo>
                <a:lnTo>
                  <a:pt x="24714" y="484974"/>
                </a:lnTo>
                <a:lnTo>
                  <a:pt x="34696" y="438772"/>
                </a:lnTo>
                <a:lnTo>
                  <a:pt x="48374" y="394042"/>
                </a:lnTo>
                <a:lnTo>
                  <a:pt x="65582" y="350964"/>
                </a:lnTo>
                <a:lnTo>
                  <a:pt x="86144" y="309702"/>
                </a:lnTo>
                <a:lnTo>
                  <a:pt x="109893" y="270433"/>
                </a:lnTo>
                <a:lnTo>
                  <a:pt x="136652" y="233324"/>
                </a:lnTo>
                <a:lnTo>
                  <a:pt x="166268" y="198551"/>
                </a:lnTo>
                <a:lnTo>
                  <a:pt x="198539" y="166268"/>
                </a:lnTo>
                <a:lnTo>
                  <a:pt x="233324" y="136664"/>
                </a:lnTo>
                <a:lnTo>
                  <a:pt x="270433" y="109905"/>
                </a:lnTo>
                <a:lnTo>
                  <a:pt x="309702" y="86156"/>
                </a:lnTo>
                <a:lnTo>
                  <a:pt x="350964" y="65595"/>
                </a:lnTo>
                <a:lnTo>
                  <a:pt x="394042" y="48387"/>
                </a:lnTo>
                <a:lnTo>
                  <a:pt x="438772" y="34696"/>
                </a:lnTo>
                <a:lnTo>
                  <a:pt x="484974" y="24714"/>
                </a:lnTo>
                <a:lnTo>
                  <a:pt x="532485" y="18605"/>
                </a:lnTo>
                <a:lnTo>
                  <a:pt x="581126" y="16522"/>
                </a:lnTo>
                <a:lnTo>
                  <a:pt x="2797594" y="16522"/>
                </a:lnTo>
                <a:lnTo>
                  <a:pt x="2846247" y="18605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77" y="48387"/>
                </a:lnTo>
                <a:lnTo>
                  <a:pt x="3027756" y="65595"/>
                </a:lnTo>
                <a:lnTo>
                  <a:pt x="3069018" y="86156"/>
                </a:lnTo>
                <a:lnTo>
                  <a:pt x="3108287" y="109905"/>
                </a:lnTo>
                <a:lnTo>
                  <a:pt x="3145409" y="136664"/>
                </a:lnTo>
                <a:lnTo>
                  <a:pt x="3180181" y="166268"/>
                </a:lnTo>
                <a:lnTo>
                  <a:pt x="3212465" y="198551"/>
                </a:lnTo>
                <a:lnTo>
                  <a:pt x="3242068" y="233337"/>
                </a:lnTo>
                <a:lnTo>
                  <a:pt x="3268827" y="270446"/>
                </a:lnTo>
                <a:lnTo>
                  <a:pt x="3292576" y="309714"/>
                </a:lnTo>
                <a:lnTo>
                  <a:pt x="3313138" y="350977"/>
                </a:lnTo>
                <a:lnTo>
                  <a:pt x="3330346" y="394055"/>
                </a:lnTo>
                <a:lnTo>
                  <a:pt x="3344024" y="438785"/>
                </a:lnTo>
                <a:lnTo>
                  <a:pt x="3354006" y="484987"/>
                </a:lnTo>
                <a:lnTo>
                  <a:pt x="3360115" y="532485"/>
                </a:lnTo>
                <a:lnTo>
                  <a:pt x="3362198" y="581152"/>
                </a:lnTo>
                <a:lnTo>
                  <a:pt x="3362198" y="443572"/>
                </a:lnTo>
                <a:lnTo>
                  <a:pt x="3349053" y="397649"/>
                </a:lnTo>
                <a:lnTo>
                  <a:pt x="3332988" y="355142"/>
                </a:lnTo>
                <a:lnTo>
                  <a:pt x="3313760" y="314299"/>
                </a:lnTo>
                <a:lnTo>
                  <a:pt x="3291535" y="275247"/>
                </a:lnTo>
                <a:lnTo>
                  <a:pt x="3266452" y="238150"/>
                </a:lnTo>
                <a:lnTo>
                  <a:pt x="3238665" y="203149"/>
                </a:lnTo>
                <a:lnTo>
                  <a:pt x="3208324" y="170408"/>
                </a:lnTo>
                <a:lnTo>
                  <a:pt x="3175571" y="140068"/>
                </a:lnTo>
                <a:lnTo>
                  <a:pt x="3140583" y="112280"/>
                </a:lnTo>
                <a:lnTo>
                  <a:pt x="3103486" y="87185"/>
                </a:lnTo>
                <a:lnTo>
                  <a:pt x="3064433" y="64960"/>
                </a:lnTo>
                <a:lnTo>
                  <a:pt x="3023578" y="45745"/>
                </a:lnTo>
                <a:lnTo>
                  <a:pt x="2981083" y="29679"/>
                </a:lnTo>
                <a:lnTo>
                  <a:pt x="2937078" y="16916"/>
                </a:lnTo>
                <a:lnTo>
                  <a:pt x="2935147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594" y="0"/>
                </a:lnTo>
                <a:lnTo>
                  <a:pt x="581126" y="0"/>
                </a:lnTo>
                <a:lnTo>
                  <a:pt x="533539" y="1930"/>
                </a:lnTo>
                <a:lnTo>
                  <a:pt x="486994" y="7620"/>
                </a:lnTo>
                <a:lnTo>
                  <a:pt x="441642" y="16916"/>
                </a:lnTo>
                <a:lnTo>
                  <a:pt x="397649" y="29679"/>
                </a:lnTo>
                <a:lnTo>
                  <a:pt x="355142" y="45745"/>
                </a:lnTo>
                <a:lnTo>
                  <a:pt x="314299" y="64960"/>
                </a:lnTo>
                <a:lnTo>
                  <a:pt x="275247" y="87198"/>
                </a:lnTo>
                <a:lnTo>
                  <a:pt x="238137" y="112280"/>
                </a:lnTo>
                <a:lnTo>
                  <a:pt x="203149" y="140068"/>
                </a:lnTo>
                <a:lnTo>
                  <a:pt x="170395" y="170408"/>
                </a:lnTo>
                <a:lnTo>
                  <a:pt x="140055" y="203149"/>
                </a:lnTo>
                <a:lnTo>
                  <a:pt x="112268" y="238150"/>
                </a:lnTo>
                <a:lnTo>
                  <a:pt x="87185" y="275247"/>
                </a:lnTo>
                <a:lnTo>
                  <a:pt x="64960" y="314299"/>
                </a:lnTo>
                <a:lnTo>
                  <a:pt x="45732" y="355155"/>
                </a:lnTo>
                <a:lnTo>
                  <a:pt x="29679" y="397649"/>
                </a:lnTo>
                <a:lnTo>
                  <a:pt x="16916" y="441655"/>
                </a:lnTo>
                <a:lnTo>
                  <a:pt x="7620" y="487006"/>
                </a:lnTo>
                <a:lnTo>
                  <a:pt x="1930" y="533552"/>
                </a:lnTo>
                <a:lnTo>
                  <a:pt x="0" y="581152"/>
                </a:lnTo>
                <a:lnTo>
                  <a:pt x="1930" y="628738"/>
                </a:lnTo>
                <a:lnTo>
                  <a:pt x="7620" y="675284"/>
                </a:lnTo>
                <a:lnTo>
                  <a:pt x="16916" y="720636"/>
                </a:lnTo>
                <a:lnTo>
                  <a:pt x="29679" y="764628"/>
                </a:lnTo>
                <a:lnTo>
                  <a:pt x="45732" y="807135"/>
                </a:lnTo>
                <a:lnTo>
                  <a:pt x="64960" y="847979"/>
                </a:lnTo>
                <a:lnTo>
                  <a:pt x="87185" y="887031"/>
                </a:lnTo>
                <a:lnTo>
                  <a:pt x="112268" y="924128"/>
                </a:lnTo>
                <a:lnTo>
                  <a:pt x="140055" y="959129"/>
                </a:lnTo>
                <a:lnTo>
                  <a:pt x="170395" y="991870"/>
                </a:lnTo>
                <a:lnTo>
                  <a:pt x="203149" y="1022210"/>
                </a:lnTo>
                <a:lnTo>
                  <a:pt x="238137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42" y="1116533"/>
                </a:lnTo>
                <a:lnTo>
                  <a:pt x="397649" y="1132598"/>
                </a:lnTo>
                <a:lnTo>
                  <a:pt x="441642" y="1145349"/>
                </a:lnTo>
                <a:lnTo>
                  <a:pt x="486994" y="1154645"/>
                </a:lnTo>
                <a:lnTo>
                  <a:pt x="533539" y="1160335"/>
                </a:lnTo>
                <a:lnTo>
                  <a:pt x="581126" y="1162265"/>
                </a:lnTo>
                <a:lnTo>
                  <a:pt x="2797594" y="1162265"/>
                </a:lnTo>
                <a:lnTo>
                  <a:pt x="2845193" y="1160335"/>
                </a:lnTo>
                <a:lnTo>
                  <a:pt x="2891739" y="1154645"/>
                </a:lnTo>
                <a:lnTo>
                  <a:pt x="2935147" y="1145743"/>
                </a:lnTo>
                <a:lnTo>
                  <a:pt x="2937078" y="1145349"/>
                </a:lnTo>
                <a:lnTo>
                  <a:pt x="2981083" y="1132598"/>
                </a:lnTo>
                <a:lnTo>
                  <a:pt x="3023578" y="1116533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97"/>
                </a:lnTo>
                <a:lnTo>
                  <a:pt x="3175571" y="1022210"/>
                </a:lnTo>
                <a:lnTo>
                  <a:pt x="3208324" y="991870"/>
                </a:lnTo>
                <a:lnTo>
                  <a:pt x="3238665" y="959116"/>
                </a:lnTo>
                <a:lnTo>
                  <a:pt x="3266452" y="924128"/>
                </a:lnTo>
                <a:lnTo>
                  <a:pt x="3291535" y="887018"/>
                </a:lnTo>
                <a:lnTo>
                  <a:pt x="3313760" y="847979"/>
                </a:lnTo>
                <a:lnTo>
                  <a:pt x="3332988" y="807123"/>
                </a:lnTo>
                <a:lnTo>
                  <a:pt x="3349053" y="764616"/>
                </a:lnTo>
                <a:lnTo>
                  <a:pt x="3361804" y="720623"/>
                </a:lnTo>
                <a:lnTo>
                  <a:pt x="3371100" y="675271"/>
                </a:lnTo>
                <a:lnTo>
                  <a:pt x="3376790" y="628726"/>
                </a:lnTo>
                <a:lnTo>
                  <a:pt x="3378720" y="5811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95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497840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Gruppenarbeit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79007" y="3453295"/>
            <a:ext cx="11294745" cy="284162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880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Vertiefung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bisherigen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Inputs</a:t>
            </a:r>
            <a:endParaRPr sz="270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Einteilung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drei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Break-Out-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Sessions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(Betreuung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durch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Veranstaltende)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350">
              <a:latin typeface="Arial"/>
              <a:cs typeface="Arial"/>
            </a:endParaRPr>
          </a:p>
          <a:p>
            <a:pPr marL="1315720" marR="2171065">
              <a:lnSpc>
                <a:spcPct val="1094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Drei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parallele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Arbeitsgruppen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verschiedenen Schwerpunkten:</a:t>
            </a:r>
            <a:endParaRPr sz="2700">
              <a:latin typeface="Atkinson Hyperlegible"/>
              <a:cs typeface="Atkinson Hyperlegible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5706" y="7026247"/>
            <a:ext cx="12038477" cy="3117810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214727" y="5434386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4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53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015675"/>
            <a:ext cx="20104100" cy="31750"/>
          </a:xfrm>
          <a:custGeom>
            <a:avLst/>
            <a:gdLst/>
            <a:ahLst/>
            <a:cxnLst/>
            <a:rect l="l" t="t" r="r" b="b"/>
            <a:pathLst>
              <a:path w="20104100" h="31750">
                <a:moveTo>
                  <a:pt x="0" y="0"/>
                </a:moveTo>
                <a:lnTo>
                  <a:pt x="0" y="31412"/>
                </a:lnTo>
                <a:lnTo>
                  <a:pt x="20104099" y="31412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054842" y="308380"/>
            <a:ext cx="2971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8378" y="1769865"/>
            <a:ext cx="12098655" cy="48387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400" spc="229" i="1">
                <a:solidFill>
                  <a:srgbClr val="FFFFFF"/>
                </a:solidFill>
                <a:latin typeface="Times New Roman"/>
                <a:cs typeface="Times New Roman"/>
              </a:rPr>
              <a:t>Gruppenarbeit</a:t>
            </a:r>
            <a:r>
              <a:rPr dirty="0" sz="8400" spc="-459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400" spc="450" i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8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100">
              <a:latin typeface="Times New Roman"/>
              <a:cs typeface="Times New Roman"/>
            </a:endParaRPr>
          </a:p>
          <a:p>
            <a:pPr marL="5888990" marR="6350">
              <a:lnSpc>
                <a:spcPct val="100400"/>
              </a:lnSpc>
            </a:pPr>
            <a:r>
              <a:rPr dirty="0" sz="5750" spc="-114" b="1">
                <a:solidFill>
                  <a:srgbClr val="FFFFFF"/>
                </a:solidFill>
                <a:latin typeface="Inter"/>
                <a:cs typeface="Inter"/>
              </a:rPr>
              <a:t>Entwicklung</a:t>
            </a:r>
            <a:r>
              <a:rPr dirty="0" sz="5750" spc="-165" b="1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dirty="0" sz="5750" spc="-85" b="1">
                <a:solidFill>
                  <a:srgbClr val="FFFFFF"/>
                </a:solidFill>
                <a:latin typeface="Inter"/>
                <a:cs typeface="Inter"/>
              </a:rPr>
              <a:t>einer </a:t>
            </a:r>
            <a:r>
              <a:rPr dirty="0" sz="5750" spc="-70" b="1">
                <a:solidFill>
                  <a:srgbClr val="FFFFFF"/>
                </a:solidFill>
                <a:latin typeface="Inter"/>
                <a:cs typeface="Inter"/>
              </a:rPr>
              <a:t>Forschungsfrage</a:t>
            </a:r>
            <a:endParaRPr sz="5750">
              <a:latin typeface="Inter"/>
              <a:cs typeface="Inter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680538" y="5184082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5" h="1162685">
                <a:moveTo>
                  <a:pt x="2755239" y="581126"/>
                </a:moveTo>
                <a:lnTo>
                  <a:pt x="2160790" y="237921"/>
                </a:lnTo>
                <a:lnTo>
                  <a:pt x="2152523" y="252234"/>
                </a:lnTo>
                <a:lnTo>
                  <a:pt x="2707881" y="572858"/>
                </a:lnTo>
                <a:lnTo>
                  <a:pt x="623493" y="572858"/>
                </a:lnTo>
                <a:lnTo>
                  <a:pt x="623493" y="589381"/>
                </a:lnTo>
                <a:lnTo>
                  <a:pt x="2707881" y="589381"/>
                </a:lnTo>
                <a:lnTo>
                  <a:pt x="2152523" y="910031"/>
                </a:lnTo>
                <a:lnTo>
                  <a:pt x="2160790" y="924331"/>
                </a:lnTo>
                <a:lnTo>
                  <a:pt x="2755239" y="581126"/>
                </a:lnTo>
                <a:close/>
              </a:path>
              <a:path w="3378835" h="1162685">
                <a:moveTo>
                  <a:pt x="3378733" y="581113"/>
                </a:moveTo>
                <a:lnTo>
                  <a:pt x="3376803" y="533527"/>
                </a:lnTo>
                <a:lnTo>
                  <a:pt x="3371113" y="486981"/>
                </a:lnTo>
                <a:lnTo>
                  <a:pt x="3362210" y="443572"/>
                </a:lnTo>
                <a:lnTo>
                  <a:pt x="3362210" y="581139"/>
                </a:lnTo>
                <a:lnTo>
                  <a:pt x="3360128" y="629780"/>
                </a:lnTo>
                <a:lnTo>
                  <a:pt x="3354019" y="677291"/>
                </a:lnTo>
                <a:lnTo>
                  <a:pt x="3344037" y="723493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41"/>
                </a:lnTo>
                <a:lnTo>
                  <a:pt x="3212465" y="963714"/>
                </a:lnTo>
                <a:lnTo>
                  <a:pt x="3180194" y="995997"/>
                </a:lnTo>
                <a:lnTo>
                  <a:pt x="3145409" y="1025601"/>
                </a:lnTo>
                <a:lnTo>
                  <a:pt x="3108299" y="1052360"/>
                </a:lnTo>
                <a:lnTo>
                  <a:pt x="3069031" y="1076109"/>
                </a:lnTo>
                <a:lnTo>
                  <a:pt x="3027769" y="1096683"/>
                </a:lnTo>
                <a:lnTo>
                  <a:pt x="2984690" y="1113878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60"/>
                </a:lnTo>
                <a:lnTo>
                  <a:pt x="2797606" y="1145743"/>
                </a:lnTo>
                <a:lnTo>
                  <a:pt x="581139" y="1145743"/>
                </a:lnTo>
                <a:lnTo>
                  <a:pt x="532498" y="1143660"/>
                </a:lnTo>
                <a:lnTo>
                  <a:pt x="484987" y="1137551"/>
                </a:lnTo>
                <a:lnTo>
                  <a:pt x="438772" y="1127569"/>
                </a:lnTo>
                <a:lnTo>
                  <a:pt x="394055" y="1113878"/>
                </a:lnTo>
                <a:lnTo>
                  <a:pt x="350964" y="1096683"/>
                </a:lnTo>
                <a:lnTo>
                  <a:pt x="309714" y="1076109"/>
                </a:lnTo>
                <a:lnTo>
                  <a:pt x="270433" y="1052360"/>
                </a:lnTo>
                <a:lnTo>
                  <a:pt x="233324" y="1025601"/>
                </a:lnTo>
                <a:lnTo>
                  <a:pt x="198551" y="995997"/>
                </a:lnTo>
                <a:lnTo>
                  <a:pt x="166268" y="963714"/>
                </a:lnTo>
                <a:lnTo>
                  <a:pt x="136664" y="928941"/>
                </a:lnTo>
                <a:lnTo>
                  <a:pt x="109905" y="891819"/>
                </a:lnTo>
                <a:lnTo>
                  <a:pt x="86156" y="852551"/>
                </a:lnTo>
                <a:lnTo>
                  <a:pt x="65595" y="811288"/>
                </a:lnTo>
                <a:lnTo>
                  <a:pt x="48387" y="768210"/>
                </a:lnTo>
                <a:lnTo>
                  <a:pt x="34709" y="723480"/>
                </a:lnTo>
                <a:lnTo>
                  <a:pt x="24714" y="677278"/>
                </a:lnTo>
                <a:lnTo>
                  <a:pt x="18605" y="629780"/>
                </a:lnTo>
                <a:lnTo>
                  <a:pt x="16522" y="581113"/>
                </a:lnTo>
                <a:lnTo>
                  <a:pt x="18605" y="532472"/>
                </a:lnTo>
                <a:lnTo>
                  <a:pt x="24714" y="484962"/>
                </a:lnTo>
                <a:lnTo>
                  <a:pt x="34709" y="438759"/>
                </a:lnTo>
                <a:lnTo>
                  <a:pt x="48387" y="394042"/>
                </a:lnTo>
                <a:lnTo>
                  <a:pt x="65595" y="350964"/>
                </a:lnTo>
                <a:lnTo>
                  <a:pt x="86156" y="309702"/>
                </a:lnTo>
                <a:lnTo>
                  <a:pt x="109905" y="270433"/>
                </a:lnTo>
                <a:lnTo>
                  <a:pt x="136664" y="233324"/>
                </a:lnTo>
                <a:lnTo>
                  <a:pt x="166268" y="198539"/>
                </a:lnTo>
                <a:lnTo>
                  <a:pt x="198551" y="166268"/>
                </a:lnTo>
                <a:lnTo>
                  <a:pt x="233324" y="136652"/>
                </a:lnTo>
                <a:lnTo>
                  <a:pt x="270433" y="109893"/>
                </a:lnTo>
                <a:lnTo>
                  <a:pt x="309714" y="86144"/>
                </a:lnTo>
                <a:lnTo>
                  <a:pt x="350964" y="65582"/>
                </a:lnTo>
                <a:lnTo>
                  <a:pt x="394055" y="48374"/>
                </a:lnTo>
                <a:lnTo>
                  <a:pt x="438772" y="34696"/>
                </a:lnTo>
                <a:lnTo>
                  <a:pt x="484987" y="24714"/>
                </a:lnTo>
                <a:lnTo>
                  <a:pt x="532498" y="18592"/>
                </a:lnTo>
                <a:lnTo>
                  <a:pt x="581139" y="16522"/>
                </a:lnTo>
                <a:lnTo>
                  <a:pt x="2797606" y="16522"/>
                </a:lnTo>
                <a:lnTo>
                  <a:pt x="2846247" y="18592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90" y="48374"/>
                </a:lnTo>
                <a:lnTo>
                  <a:pt x="3027769" y="65582"/>
                </a:lnTo>
                <a:lnTo>
                  <a:pt x="3069031" y="86144"/>
                </a:lnTo>
                <a:lnTo>
                  <a:pt x="3108299" y="109893"/>
                </a:lnTo>
                <a:lnTo>
                  <a:pt x="3145409" y="136664"/>
                </a:lnTo>
                <a:lnTo>
                  <a:pt x="3180194" y="166268"/>
                </a:lnTo>
                <a:lnTo>
                  <a:pt x="3212465" y="198539"/>
                </a:lnTo>
                <a:lnTo>
                  <a:pt x="3242068" y="233324"/>
                </a:lnTo>
                <a:lnTo>
                  <a:pt x="3268827" y="270433"/>
                </a:lnTo>
                <a:lnTo>
                  <a:pt x="3292576" y="309702"/>
                </a:lnTo>
                <a:lnTo>
                  <a:pt x="3313138" y="350964"/>
                </a:lnTo>
                <a:lnTo>
                  <a:pt x="3330346" y="394055"/>
                </a:lnTo>
                <a:lnTo>
                  <a:pt x="3344037" y="438772"/>
                </a:lnTo>
                <a:lnTo>
                  <a:pt x="3354019" y="484987"/>
                </a:lnTo>
                <a:lnTo>
                  <a:pt x="3360128" y="532472"/>
                </a:lnTo>
                <a:lnTo>
                  <a:pt x="3362210" y="581139"/>
                </a:lnTo>
                <a:lnTo>
                  <a:pt x="3362210" y="443572"/>
                </a:lnTo>
                <a:lnTo>
                  <a:pt x="3349053" y="397637"/>
                </a:lnTo>
                <a:lnTo>
                  <a:pt x="3332988" y="355142"/>
                </a:lnTo>
                <a:lnTo>
                  <a:pt x="3313773" y="314286"/>
                </a:lnTo>
                <a:lnTo>
                  <a:pt x="3291535" y="275234"/>
                </a:lnTo>
                <a:lnTo>
                  <a:pt x="3266452" y="238137"/>
                </a:lnTo>
                <a:lnTo>
                  <a:pt x="3238665" y="203136"/>
                </a:lnTo>
                <a:lnTo>
                  <a:pt x="3208324" y="170395"/>
                </a:lnTo>
                <a:lnTo>
                  <a:pt x="3175584" y="140055"/>
                </a:lnTo>
                <a:lnTo>
                  <a:pt x="3140583" y="112268"/>
                </a:lnTo>
                <a:lnTo>
                  <a:pt x="3103486" y="87185"/>
                </a:lnTo>
                <a:lnTo>
                  <a:pt x="3064433" y="64960"/>
                </a:lnTo>
                <a:lnTo>
                  <a:pt x="3023590" y="45732"/>
                </a:lnTo>
                <a:lnTo>
                  <a:pt x="2981083" y="29667"/>
                </a:lnTo>
                <a:lnTo>
                  <a:pt x="2937091" y="16916"/>
                </a:lnTo>
                <a:lnTo>
                  <a:pt x="2935160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606" y="0"/>
                </a:lnTo>
                <a:lnTo>
                  <a:pt x="581139" y="0"/>
                </a:lnTo>
                <a:lnTo>
                  <a:pt x="533552" y="1930"/>
                </a:lnTo>
                <a:lnTo>
                  <a:pt x="486994" y="7620"/>
                </a:lnTo>
                <a:lnTo>
                  <a:pt x="441655" y="16916"/>
                </a:lnTo>
                <a:lnTo>
                  <a:pt x="397649" y="29667"/>
                </a:lnTo>
                <a:lnTo>
                  <a:pt x="355155" y="45732"/>
                </a:lnTo>
                <a:lnTo>
                  <a:pt x="314299" y="64960"/>
                </a:lnTo>
                <a:lnTo>
                  <a:pt x="275247" y="87185"/>
                </a:lnTo>
                <a:lnTo>
                  <a:pt x="238150" y="112268"/>
                </a:lnTo>
                <a:lnTo>
                  <a:pt x="203149" y="140055"/>
                </a:lnTo>
                <a:lnTo>
                  <a:pt x="170408" y="170395"/>
                </a:lnTo>
                <a:lnTo>
                  <a:pt x="140068" y="203149"/>
                </a:lnTo>
                <a:lnTo>
                  <a:pt x="112280" y="238137"/>
                </a:lnTo>
                <a:lnTo>
                  <a:pt x="87198" y="275247"/>
                </a:lnTo>
                <a:lnTo>
                  <a:pt x="64973" y="314299"/>
                </a:lnTo>
                <a:lnTo>
                  <a:pt x="45745" y="355142"/>
                </a:lnTo>
                <a:lnTo>
                  <a:pt x="29679" y="397649"/>
                </a:lnTo>
                <a:lnTo>
                  <a:pt x="16929" y="441655"/>
                </a:lnTo>
                <a:lnTo>
                  <a:pt x="7620" y="486994"/>
                </a:lnTo>
                <a:lnTo>
                  <a:pt x="1930" y="533552"/>
                </a:lnTo>
                <a:lnTo>
                  <a:pt x="0" y="581139"/>
                </a:lnTo>
                <a:lnTo>
                  <a:pt x="1930" y="628726"/>
                </a:lnTo>
                <a:lnTo>
                  <a:pt x="7620" y="675271"/>
                </a:lnTo>
                <a:lnTo>
                  <a:pt x="16929" y="720623"/>
                </a:lnTo>
                <a:lnTo>
                  <a:pt x="29679" y="764628"/>
                </a:lnTo>
                <a:lnTo>
                  <a:pt x="45745" y="807123"/>
                </a:lnTo>
                <a:lnTo>
                  <a:pt x="64973" y="847979"/>
                </a:lnTo>
                <a:lnTo>
                  <a:pt x="87198" y="887018"/>
                </a:lnTo>
                <a:lnTo>
                  <a:pt x="112280" y="924128"/>
                </a:lnTo>
                <a:lnTo>
                  <a:pt x="140068" y="959116"/>
                </a:lnTo>
                <a:lnTo>
                  <a:pt x="170408" y="991870"/>
                </a:lnTo>
                <a:lnTo>
                  <a:pt x="203149" y="1022210"/>
                </a:lnTo>
                <a:lnTo>
                  <a:pt x="238150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55" y="1116520"/>
                </a:lnTo>
                <a:lnTo>
                  <a:pt x="397649" y="1132586"/>
                </a:lnTo>
                <a:lnTo>
                  <a:pt x="441655" y="1145349"/>
                </a:lnTo>
                <a:lnTo>
                  <a:pt x="486994" y="1154645"/>
                </a:lnTo>
                <a:lnTo>
                  <a:pt x="533552" y="1160335"/>
                </a:lnTo>
                <a:lnTo>
                  <a:pt x="581139" y="1162265"/>
                </a:lnTo>
                <a:lnTo>
                  <a:pt x="2797606" y="1162265"/>
                </a:lnTo>
                <a:lnTo>
                  <a:pt x="2845193" y="1160335"/>
                </a:lnTo>
                <a:lnTo>
                  <a:pt x="2891739" y="1154645"/>
                </a:lnTo>
                <a:lnTo>
                  <a:pt x="2935160" y="1145743"/>
                </a:lnTo>
                <a:lnTo>
                  <a:pt x="2937091" y="1145349"/>
                </a:lnTo>
                <a:lnTo>
                  <a:pt x="2981083" y="1132586"/>
                </a:lnTo>
                <a:lnTo>
                  <a:pt x="3023590" y="1116520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85"/>
                </a:lnTo>
                <a:lnTo>
                  <a:pt x="3175584" y="1022197"/>
                </a:lnTo>
                <a:lnTo>
                  <a:pt x="3208324" y="991857"/>
                </a:lnTo>
                <a:lnTo>
                  <a:pt x="3238665" y="959116"/>
                </a:lnTo>
                <a:lnTo>
                  <a:pt x="3266452" y="924115"/>
                </a:lnTo>
                <a:lnTo>
                  <a:pt x="3291535" y="887018"/>
                </a:lnTo>
                <a:lnTo>
                  <a:pt x="3313773" y="847966"/>
                </a:lnTo>
                <a:lnTo>
                  <a:pt x="3332988" y="807110"/>
                </a:lnTo>
                <a:lnTo>
                  <a:pt x="3349053" y="764616"/>
                </a:lnTo>
                <a:lnTo>
                  <a:pt x="3361817" y="720610"/>
                </a:lnTo>
                <a:lnTo>
                  <a:pt x="3371113" y="675259"/>
                </a:lnTo>
                <a:lnTo>
                  <a:pt x="3376803" y="628713"/>
                </a:lnTo>
                <a:lnTo>
                  <a:pt x="3378733" y="581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1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058525" cy="49345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Begrüßung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&amp;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430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95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spc="-90" b="1">
                <a:solidFill>
                  <a:srgbClr val="0546A2"/>
                </a:solidFill>
                <a:latin typeface="Inter"/>
                <a:cs typeface="Inter"/>
              </a:rPr>
              <a:t>r</a:t>
            </a:r>
            <a:r>
              <a:rPr dirty="0" sz="5750" spc="-114" b="1">
                <a:solidFill>
                  <a:srgbClr val="0546A2"/>
                </a:solidFill>
                <a:latin typeface="Inter"/>
                <a:cs typeface="Inter"/>
              </a:rPr>
              <a:t>s</a:t>
            </a: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70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80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u</a:t>
            </a:r>
            <a:r>
              <a:rPr dirty="0" sz="5750" spc="-95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100" b="1">
                <a:solidFill>
                  <a:srgbClr val="0546A2"/>
                </a:solidFill>
                <a:latin typeface="Inter"/>
                <a:cs typeface="Inter"/>
              </a:rPr>
              <a:t>g</a:t>
            </a:r>
            <a:endParaRPr sz="5750">
              <a:latin typeface="Inter"/>
              <a:cs typeface="Inter"/>
            </a:endParaRPr>
          </a:p>
          <a:p>
            <a:pPr marL="1331595">
              <a:lnSpc>
                <a:spcPct val="100000"/>
              </a:lnSpc>
              <a:spcBef>
                <a:spcPts val="4635"/>
              </a:spcBef>
            </a:pPr>
            <a:r>
              <a:rPr dirty="0" sz="5750" spc="245" i="1">
                <a:solidFill>
                  <a:srgbClr val="0546A2"/>
                </a:solidFill>
                <a:latin typeface="Times New Roman"/>
                <a:cs typeface="Times New Roman"/>
              </a:rPr>
              <a:t>Wir</a:t>
            </a:r>
            <a:r>
              <a:rPr dirty="0" sz="5750" spc="-11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stellen</a:t>
            </a:r>
            <a:r>
              <a:rPr dirty="0" sz="5750" spc="-10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50" i="1">
                <a:solidFill>
                  <a:srgbClr val="0546A2"/>
                </a:solidFill>
                <a:latin typeface="Times New Roman"/>
                <a:cs typeface="Times New Roman"/>
              </a:rPr>
              <a:t>uns</a:t>
            </a:r>
            <a:r>
              <a:rPr dirty="0" sz="5750" spc="-11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80" i="1">
                <a:solidFill>
                  <a:srgbClr val="0546A2"/>
                </a:solidFill>
                <a:latin typeface="Times New Roman"/>
                <a:cs typeface="Times New Roman"/>
              </a:rPr>
              <a:t>einander</a:t>
            </a:r>
            <a:r>
              <a:rPr dirty="0" sz="5750" spc="-10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-285" i="1">
                <a:solidFill>
                  <a:srgbClr val="0546A2"/>
                </a:solidFill>
                <a:latin typeface="Times New Roman"/>
                <a:cs typeface="Times New Roman"/>
              </a:rPr>
              <a:t>vor….</a:t>
            </a:r>
            <a:endParaRPr sz="5750">
              <a:latin typeface="Times New Roman"/>
              <a:cs typeface="Times New Roman"/>
            </a:endParaRPr>
          </a:p>
          <a:p>
            <a:pPr marL="2085339" indent="-376555">
              <a:lnSpc>
                <a:spcPct val="100000"/>
              </a:lnSpc>
              <a:spcBef>
                <a:spcPts val="3350"/>
              </a:spcBef>
              <a:buChar char="•"/>
              <a:tabLst>
                <a:tab pos="2085339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Name</a:t>
            </a:r>
            <a:endParaRPr sz="2700">
              <a:latin typeface="Arial"/>
              <a:cs typeface="Arial"/>
            </a:endParaRPr>
          </a:p>
          <a:p>
            <a:pPr marL="2085339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2085339" algn="l"/>
              </a:tabLst>
            </a:pP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bin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heute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hier,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weil…</a:t>
            </a:r>
            <a:endParaRPr sz="2700">
              <a:latin typeface="Arial"/>
              <a:cs typeface="Arial"/>
            </a:endParaRPr>
          </a:p>
          <a:p>
            <a:pPr marL="2085975" marR="180403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085975" algn="l"/>
              </a:tabLst>
            </a:pP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habe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bereits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Erfahrung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an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Forschungsprojekten…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85892" y="3179254"/>
            <a:ext cx="5082753" cy="6278692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003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71575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06995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220" b="1">
                <a:solidFill>
                  <a:srgbClr val="F8CC09"/>
                </a:solidFill>
                <a:latin typeface="Inter"/>
                <a:cs typeface="Inter"/>
              </a:rPr>
              <a:t>Was</a:t>
            </a:r>
            <a:r>
              <a:rPr dirty="0" sz="5750" spc="-22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F8CC09"/>
                </a:solidFill>
                <a:latin typeface="Inter"/>
                <a:cs typeface="Inter"/>
              </a:rPr>
              <a:t>ist</a:t>
            </a:r>
            <a:r>
              <a:rPr dirty="0" sz="5750" spc="-21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70" b="1">
                <a:solidFill>
                  <a:srgbClr val="F8CC09"/>
                </a:solidFill>
                <a:latin typeface="Inter"/>
                <a:cs typeface="Inter"/>
              </a:rPr>
              <a:t>sie?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34884" y="3318490"/>
            <a:ext cx="11798300" cy="2465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9400"/>
              </a:lnSpc>
              <a:spcBef>
                <a:spcPts val="9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Kern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jeder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wissenschaftlichen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Arbeit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Forschungsfrage.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Damit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Fragestellung/Forschungsfrage,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jeder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wissenschaftlichen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Arbeit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zugrunde liegt.</a:t>
            </a:r>
            <a:endParaRPr sz="2700">
              <a:latin typeface="Arial"/>
              <a:cs typeface="Arial"/>
            </a:endParaRPr>
          </a:p>
          <a:p>
            <a:pPr algn="just" marL="12700" marR="1185545">
              <a:lnSpc>
                <a:spcPct val="109400"/>
              </a:lnSpc>
              <a:spcBef>
                <a:spcPts val="1485"/>
              </a:spcBef>
            </a:pP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Forschungsfrage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70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begründeten</a:t>
            </a:r>
            <a:r>
              <a:rPr dirty="0" sz="270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Vermutungen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(Hypothesen)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abgeleitet: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Hypothesen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Aussagen,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dass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etwas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stimmt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nicht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11867" y="5757997"/>
            <a:ext cx="1979930" cy="1303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880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Beispiel</a:t>
            </a:r>
            <a:r>
              <a:rPr dirty="0" sz="2700" spc="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40">
                <a:solidFill>
                  <a:srgbClr val="0546A2"/>
                </a:solidFill>
                <a:latin typeface="Arial"/>
                <a:cs typeface="Arial"/>
              </a:rPr>
              <a:t>1:</a:t>
            </a:r>
            <a:endParaRPr sz="270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38989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Beispiel</a:t>
            </a:r>
            <a:r>
              <a:rPr dirty="0" sz="2700" spc="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2: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73767" y="5757997"/>
            <a:ext cx="8965565" cy="2653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55200"/>
              </a:lnSpc>
              <a:spcBef>
                <a:spcPts val="95"/>
              </a:spcBef>
            </a:pPr>
            <a:r>
              <a:rPr dirty="0" sz="2700" spc="-100">
                <a:solidFill>
                  <a:srgbClr val="0546A2"/>
                </a:solidFill>
                <a:latin typeface="Arial"/>
                <a:cs typeface="Arial"/>
              </a:rPr>
              <a:t>Wann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kocht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Wasser?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-&gt;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Wasser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kocht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100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Grad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Celsius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Kann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soziale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Umfeld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Gesundheitssituation</a:t>
            </a:r>
            <a:endParaRPr sz="2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0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positiv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beeinflussen?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-&gt;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Aufklärung</a:t>
            </a:r>
            <a:endParaRPr sz="2700">
              <a:latin typeface="Arial"/>
              <a:cs typeface="Arial"/>
            </a:endParaRPr>
          </a:p>
          <a:p>
            <a:pPr marL="13335" marR="283210" indent="-635">
              <a:lnSpc>
                <a:spcPct val="109400"/>
              </a:lnSpc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Angehörigen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erkrankten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trägt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einer besseren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Gesundheitssituation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bei.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35575" y="8574142"/>
            <a:ext cx="11640185" cy="1376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Hypothesen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getestet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werden: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gesammelten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werden analysiert.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6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Auswertung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zeigt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ob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ursprüngliche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Erwartung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(Hypothese)</a:t>
            </a: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bestätigt</a:t>
            </a:r>
            <a:r>
              <a:rPr dirty="0" sz="2700" spc="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nicht.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6105" y="4032992"/>
            <a:ext cx="3202875" cy="3242570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893039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797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797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86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29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19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71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71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19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29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86"/>
                </a:lnTo>
                <a:lnTo>
                  <a:pt x="1239862" y="96951"/>
                </a:lnTo>
                <a:lnTo>
                  <a:pt x="1213015" y="64427"/>
                </a:lnTo>
                <a:lnTo>
                  <a:pt x="1180477" y="37579"/>
                </a:lnTo>
                <a:lnTo>
                  <a:pt x="1143165" y="17297"/>
                </a:lnTo>
                <a:lnTo>
                  <a:pt x="1101940" y="4470"/>
                </a:lnTo>
                <a:lnTo>
                  <a:pt x="1057719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66" y="96964"/>
                </a:lnTo>
                <a:lnTo>
                  <a:pt x="17284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84" y="305168"/>
                </a:lnTo>
                <a:lnTo>
                  <a:pt x="37566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19" y="439432"/>
                </a:lnTo>
                <a:lnTo>
                  <a:pt x="1101940" y="434962"/>
                </a:lnTo>
                <a:lnTo>
                  <a:pt x="1143165" y="422135"/>
                </a:lnTo>
                <a:lnTo>
                  <a:pt x="1180477" y="401853"/>
                </a:lnTo>
                <a:lnTo>
                  <a:pt x="1213015" y="375005"/>
                </a:lnTo>
                <a:lnTo>
                  <a:pt x="1239862" y="342480"/>
                </a:lnTo>
                <a:lnTo>
                  <a:pt x="1260144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52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25">
                <a:solidFill>
                  <a:srgbClr val="0546A2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008735" cy="59886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706995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200" b="1">
                <a:solidFill>
                  <a:srgbClr val="F8CC09"/>
                </a:solidFill>
                <a:latin typeface="Inter"/>
                <a:cs typeface="Inter"/>
              </a:rPr>
              <a:t>Woher</a:t>
            </a:r>
            <a:r>
              <a:rPr dirty="0" sz="5750" spc="-21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F8CC09"/>
                </a:solidFill>
                <a:latin typeface="Inter"/>
                <a:cs typeface="Inter"/>
              </a:rPr>
              <a:t>kommt</a:t>
            </a:r>
            <a:r>
              <a:rPr dirty="0" sz="5750" spc="-21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55" b="1">
                <a:solidFill>
                  <a:srgbClr val="F8CC09"/>
                </a:solidFill>
                <a:latin typeface="Inter"/>
                <a:cs typeface="Inter"/>
              </a:rPr>
              <a:t>sie?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</a:pPr>
            <a:endParaRPr sz="6350">
              <a:latin typeface="Inter"/>
              <a:cs typeface="Inter"/>
            </a:endParaRPr>
          </a:p>
          <a:p>
            <a:pPr marL="1310640">
              <a:lnSpc>
                <a:spcPct val="1000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Wie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kommt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man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einer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Forschungsfrage?</a:t>
            </a:r>
            <a:endParaRPr sz="2700">
              <a:latin typeface="Atkinson Hyperlegible"/>
              <a:cs typeface="Atkinson Hyperlegible"/>
            </a:endParaRPr>
          </a:p>
          <a:p>
            <a:pPr marL="2064385" indent="-376555">
              <a:lnSpc>
                <a:spcPct val="100000"/>
              </a:lnSpc>
              <a:spcBef>
                <a:spcPts val="1785"/>
              </a:spcBef>
              <a:buAutoNum type="arabicPeriod"/>
              <a:tabLst>
                <a:tab pos="2064385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Persönliches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Interesse</a:t>
            </a:r>
            <a:endParaRPr sz="2700">
              <a:latin typeface="Arial"/>
              <a:cs typeface="Arial"/>
            </a:endParaRPr>
          </a:p>
          <a:p>
            <a:pPr marL="2065020" marR="4669155" indent="-377190">
              <a:lnSpc>
                <a:spcPct val="109400"/>
              </a:lnSpc>
              <a:spcBef>
                <a:spcPts val="1485"/>
              </a:spcBef>
              <a:buAutoNum type="arabicPeriod"/>
              <a:tabLst>
                <a:tab pos="2065020" algn="l"/>
              </a:tabLst>
            </a:pP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Inhaltliche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Eingrenzung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Forschungsthemas: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Aspekte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interessieren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mich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besonders?</a:t>
            </a:r>
            <a:endParaRPr sz="2700">
              <a:latin typeface="Arial"/>
              <a:cs typeface="Arial"/>
            </a:endParaRPr>
          </a:p>
          <a:p>
            <a:pPr marL="2063750" indent="-375920">
              <a:lnSpc>
                <a:spcPct val="100000"/>
              </a:lnSpc>
              <a:spcBef>
                <a:spcPts val="1789"/>
              </a:spcBef>
              <a:buAutoNum type="arabicPeriod"/>
              <a:tabLst>
                <a:tab pos="2063750" algn="l"/>
              </a:tabLst>
            </a:pP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Bezug</a:t>
            </a:r>
            <a:r>
              <a:rPr dirty="0" sz="270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zum</a:t>
            </a:r>
            <a:r>
              <a:rPr dirty="0" sz="2700" spc="-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aktuellen</a:t>
            </a:r>
            <a:r>
              <a:rPr dirty="0" sz="2700" spc="-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Forschungsstand:</a:t>
            </a:r>
            <a:endParaRPr sz="2700">
              <a:latin typeface="Arial"/>
              <a:cs typeface="Arial"/>
            </a:endParaRPr>
          </a:p>
          <a:p>
            <a:pPr marL="2065020" marR="2048510">
              <a:lnSpc>
                <a:spcPct val="109400"/>
              </a:lnSpc>
            </a:pP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Aspekte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einem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Thema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wurden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noch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nicht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behandelt?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Gibt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Forschungslücke?</a:t>
            </a:r>
            <a:endParaRPr sz="2700">
              <a:latin typeface="Arial"/>
              <a:cs typeface="Arial"/>
            </a:endParaRPr>
          </a:p>
          <a:p>
            <a:pPr marL="2064385">
              <a:lnSpc>
                <a:spcPct val="100000"/>
              </a:lnSpc>
              <a:spcBef>
                <a:spcPts val="111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6105" y="4032992"/>
            <a:ext cx="3202875" cy="324257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893039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797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797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86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29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19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71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71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19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29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86"/>
                </a:lnTo>
                <a:lnTo>
                  <a:pt x="1239862" y="96951"/>
                </a:lnTo>
                <a:lnTo>
                  <a:pt x="1213015" y="64427"/>
                </a:lnTo>
                <a:lnTo>
                  <a:pt x="1180477" y="37579"/>
                </a:lnTo>
                <a:lnTo>
                  <a:pt x="1143165" y="17297"/>
                </a:lnTo>
                <a:lnTo>
                  <a:pt x="1101940" y="4470"/>
                </a:lnTo>
                <a:lnTo>
                  <a:pt x="1057719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66" y="96964"/>
                </a:lnTo>
                <a:lnTo>
                  <a:pt x="17284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84" y="305168"/>
                </a:lnTo>
                <a:lnTo>
                  <a:pt x="37566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19" y="439432"/>
                </a:lnTo>
                <a:lnTo>
                  <a:pt x="1101940" y="434962"/>
                </a:lnTo>
                <a:lnTo>
                  <a:pt x="1143165" y="422135"/>
                </a:lnTo>
                <a:lnTo>
                  <a:pt x="1180477" y="401853"/>
                </a:lnTo>
                <a:lnTo>
                  <a:pt x="1213015" y="375005"/>
                </a:lnTo>
                <a:lnTo>
                  <a:pt x="1239862" y="342480"/>
                </a:lnTo>
                <a:lnTo>
                  <a:pt x="1260144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1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775180" cy="64643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927340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190" b="1">
                <a:solidFill>
                  <a:srgbClr val="F8CC09"/>
                </a:solidFill>
                <a:latin typeface="Inter"/>
                <a:cs typeface="Inter"/>
              </a:rPr>
              <a:t>Frage</a:t>
            </a:r>
            <a:r>
              <a:rPr dirty="0" sz="5750" spc="-22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65" b="1">
                <a:solidFill>
                  <a:srgbClr val="F8CC09"/>
                </a:solidFill>
                <a:latin typeface="Inter"/>
                <a:cs typeface="Inter"/>
              </a:rPr>
              <a:t>an</a:t>
            </a:r>
            <a:r>
              <a:rPr dirty="0" sz="5750" spc="-26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F8CC09"/>
                </a:solidFill>
                <a:latin typeface="Inter"/>
                <a:cs typeface="Inter"/>
              </a:rPr>
              <a:t>die</a:t>
            </a:r>
            <a:r>
              <a:rPr dirty="0" sz="5750" spc="-22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20" b="1">
                <a:solidFill>
                  <a:srgbClr val="F8CC09"/>
                </a:solidFill>
                <a:latin typeface="Inter"/>
                <a:cs typeface="Inter"/>
              </a:rPr>
              <a:t>Gruppe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50">
              <a:latin typeface="Inter"/>
              <a:cs typeface="Inter"/>
            </a:endParaRPr>
          </a:p>
          <a:p>
            <a:pPr marL="1324610" marR="2471420">
              <a:lnSpc>
                <a:spcPct val="100400"/>
              </a:lnSpc>
            </a:pPr>
            <a:r>
              <a:rPr dirty="0" sz="5750" spc="260" i="1">
                <a:solidFill>
                  <a:srgbClr val="0546A2"/>
                </a:solidFill>
                <a:latin typeface="Times New Roman"/>
                <a:cs typeface="Times New Roman"/>
              </a:rPr>
              <a:t>Welche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110" i="1">
                <a:solidFill>
                  <a:srgbClr val="0546A2"/>
                </a:solidFill>
                <a:latin typeface="Times New Roman"/>
                <a:cs typeface="Times New Roman"/>
              </a:rPr>
              <a:t>Vor-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80" i="1">
                <a:solidFill>
                  <a:srgbClr val="0546A2"/>
                </a:solidFill>
                <a:latin typeface="Times New Roman"/>
                <a:cs typeface="Times New Roman"/>
              </a:rPr>
              <a:t>und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40" i="1">
                <a:solidFill>
                  <a:srgbClr val="0546A2"/>
                </a:solidFill>
                <a:latin typeface="Times New Roman"/>
                <a:cs typeface="Times New Roman"/>
              </a:rPr>
              <a:t>Nachteile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09" i="1">
                <a:solidFill>
                  <a:srgbClr val="0546A2"/>
                </a:solidFill>
                <a:latin typeface="Times New Roman"/>
                <a:cs typeface="Times New Roman"/>
              </a:rPr>
              <a:t>hat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160" i="1">
                <a:solidFill>
                  <a:srgbClr val="0546A2"/>
                </a:solidFill>
                <a:latin typeface="Times New Roman"/>
                <a:cs typeface="Times New Roman"/>
              </a:rPr>
              <a:t>es, </a:t>
            </a:r>
            <a:r>
              <a:rPr dirty="0" sz="5750" spc="300" i="1">
                <a:solidFill>
                  <a:srgbClr val="0546A2"/>
                </a:solidFill>
                <a:latin typeface="Times New Roman"/>
                <a:cs typeface="Times New Roman"/>
              </a:rPr>
              <a:t>sich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15" i="1">
                <a:solidFill>
                  <a:srgbClr val="0546A2"/>
                </a:solidFill>
                <a:latin typeface="Times New Roman"/>
                <a:cs typeface="Times New Roman"/>
              </a:rPr>
              <a:t>wissenschaftlich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15" i="1">
                <a:solidFill>
                  <a:srgbClr val="0546A2"/>
                </a:solidFill>
                <a:latin typeface="Times New Roman"/>
                <a:cs typeface="Times New Roman"/>
              </a:rPr>
              <a:t>mit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45" i="1">
                <a:solidFill>
                  <a:srgbClr val="0546A2"/>
                </a:solidFill>
                <a:latin typeface="Times New Roman"/>
                <a:cs typeface="Times New Roman"/>
              </a:rPr>
              <a:t>einem </a:t>
            </a:r>
            <a:r>
              <a:rPr dirty="0" sz="5750" spc="480" i="1">
                <a:solidFill>
                  <a:srgbClr val="0546A2"/>
                </a:solidFill>
                <a:latin typeface="Times New Roman"/>
                <a:cs typeface="Times New Roman"/>
              </a:rPr>
              <a:t>Thema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5" i="1">
                <a:solidFill>
                  <a:srgbClr val="0546A2"/>
                </a:solidFill>
                <a:latin typeface="Times New Roman"/>
                <a:cs typeface="Times New Roman"/>
              </a:rPr>
              <a:t>zu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00" i="1">
                <a:solidFill>
                  <a:srgbClr val="0546A2"/>
                </a:solidFill>
                <a:latin typeface="Times New Roman"/>
                <a:cs typeface="Times New Roman"/>
              </a:rPr>
              <a:t>beschäftigen,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5" i="1">
                <a:solidFill>
                  <a:srgbClr val="0546A2"/>
                </a:solidFill>
                <a:latin typeface="Times New Roman"/>
                <a:cs typeface="Times New Roman"/>
              </a:rPr>
              <a:t>zu</a:t>
            </a:r>
            <a:r>
              <a:rPr dirty="0" sz="5750" spc="-6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5" i="1">
                <a:solidFill>
                  <a:srgbClr val="0546A2"/>
                </a:solidFill>
                <a:latin typeface="Times New Roman"/>
                <a:cs typeface="Times New Roman"/>
              </a:rPr>
              <a:t>dem </a:t>
            </a:r>
            <a:r>
              <a:rPr dirty="0" sz="5750" spc="565" i="1">
                <a:solidFill>
                  <a:srgbClr val="0546A2"/>
                </a:solidFill>
                <a:latin typeface="Times New Roman"/>
                <a:cs typeface="Times New Roman"/>
              </a:rPr>
              <a:t>man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70" i="1">
                <a:solidFill>
                  <a:srgbClr val="0546A2"/>
                </a:solidFill>
                <a:latin typeface="Times New Roman"/>
                <a:cs typeface="Times New Roman"/>
              </a:rPr>
              <a:t>einen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95" i="1">
                <a:solidFill>
                  <a:srgbClr val="0546A2"/>
                </a:solidFill>
                <a:latin typeface="Times New Roman"/>
                <a:cs typeface="Times New Roman"/>
              </a:rPr>
              <a:t>starken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50" i="1">
                <a:solidFill>
                  <a:srgbClr val="0546A2"/>
                </a:solidFill>
                <a:latin typeface="Times New Roman"/>
                <a:cs typeface="Times New Roman"/>
              </a:rPr>
              <a:t>persönlichen </a:t>
            </a:r>
            <a:r>
              <a:rPr dirty="0" sz="5750" spc="345" i="1">
                <a:solidFill>
                  <a:srgbClr val="0546A2"/>
                </a:solidFill>
                <a:latin typeface="Times New Roman"/>
                <a:cs typeface="Times New Roman"/>
              </a:rPr>
              <a:t>Bezug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60" i="1">
                <a:solidFill>
                  <a:srgbClr val="0546A2"/>
                </a:solidFill>
                <a:latin typeface="Times New Roman"/>
                <a:cs typeface="Times New Roman"/>
              </a:rPr>
              <a:t>hat?</a:t>
            </a:r>
            <a:endParaRPr sz="575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5360" y="4324475"/>
            <a:ext cx="4020820" cy="402082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893039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797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797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86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29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19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71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71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19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29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86"/>
                </a:lnTo>
                <a:lnTo>
                  <a:pt x="1239862" y="96951"/>
                </a:lnTo>
                <a:lnTo>
                  <a:pt x="1213015" y="64427"/>
                </a:lnTo>
                <a:lnTo>
                  <a:pt x="1180477" y="37579"/>
                </a:lnTo>
                <a:lnTo>
                  <a:pt x="1143165" y="17297"/>
                </a:lnTo>
                <a:lnTo>
                  <a:pt x="1101940" y="4470"/>
                </a:lnTo>
                <a:lnTo>
                  <a:pt x="1057719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66" y="96964"/>
                </a:lnTo>
                <a:lnTo>
                  <a:pt x="17284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84" y="305168"/>
                </a:lnTo>
                <a:lnTo>
                  <a:pt x="37566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19" y="439432"/>
                </a:lnTo>
                <a:lnTo>
                  <a:pt x="1101940" y="434962"/>
                </a:lnTo>
                <a:lnTo>
                  <a:pt x="1143165" y="422135"/>
                </a:lnTo>
                <a:lnTo>
                  <a:pt x="1180477" y="401853"/>
                </a:lnTo>
                <a:lnTo>
                  <a:pt x="1213015" y="375005"/>
                </a:lnTo>
                <a:lnTo>
                  <a:pt x="1239862" y="342480"/>
                </a:lnTo>
                <a:lnTo>
                  <a:pt x="1260144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5430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>
                <a:solidFill>
                  <a:srgbClr val="0546A2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743077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Herzlich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Willkommen!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95461" y="5028658"/>
            <a:ext cx="5850890" cy="270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2875">
              <a:lnSpc>
                <a:spcPts val="10720"/>
              </a:lnSpc>
            </a:pPr>
            <a:r>
              <a:rPr dirty="0" sz="8650" spc="175" i="1">
                <a:solidFill>
                  <a:srgbClr val="0546A2"/>
                </a:solidFill>
                <a:latin typeface="Times New Roman"/>
                <a:cs typeface="Times New Roman"/>
              </a:rPr>
              <a:t>Schön,</a:t>
            </a:r>
            <a:r>
              <a:rPr dirty="0" sz="8650" spc="-29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spc="420" i="1">
                <a:solidFill>
                  <a:srgbClr val="0546A2"/>
                </a:solidFill>
                <a:latin typeface="Times New Roman"/>
                <a:cs typeface="Times New Roman"/>
              </a:rPr>
              <a:t>dass </a:t>
            </a:r>
            <a:r>
              <a:rPr dirty="0" sz="8650" spc="8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8650" spc="-41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i="1">
                <a:solidFill>
                  <a:srgbClr val="0546A2"/>
                </a:solidFill>
                <a:latin typeface="Times New Roman"/>
                <a:cs typeface="Times New Roman"/>
              </a:rPr>
              <a:t>hier</a:t>
            </a:r>
            <a:r>
              <a:rPr dirty="0" sz="8650" spc="-409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spc="-10" i="1">
                <a:solidFill>
                  <a:srgbClr val="0546A2"/>
                </a:solidFill>
                <a:latin typeface="Times New Roman"/>
                <a:cs typeface="Times New Roman"/>
              </a:rPr>
              <a:t>sind!</a:t>
            </a:r>
            <a:endParaRPr sz="86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456963" y="4172648"/>
            <a:ext cx="11190605" cy="4717415"/>
          </a:xfrm>
          <a:custGeom>
            <a:avLst/>
            <a:gdLst/>
            <a:ahLst/>
            <a:cxnLst/>
            <a:rect l="l" t="t" r="r" b="b"/>
            <a:pathLst>
              <a:path w="11190605" h="4717415">
                <a:moveTo>
                  <a:pt x="5595086" y="4717133"/>
                </a:moveTo>
                <a:lnTo>
                  <a:pt x="5661211" y="4716972"/>
                </a:lnTo>
                <a:lnTo>
                  <a:pt x="5727154" y="4716489"/>
                </a:lnTo>
                <a:lnTo>
                  <a:pt x="5792908" y="4715687"/>
                </a:lnTo>
                <a:lnTo>
                  <a:pt x="5858472" y="4714566"/>
                </a:lnTo>
                <a:lnTo>
                  <a:pt x="5923839" y="4713130"/>
                </a:lnTo>
                <a:lnTo>
                  <a:pt x="5989006" y="4711378"/>
                </a:lnTo>
                <a:lnTo>
                  <a:pt x="6053969" y="4709315"/>
                </a:lnTo>
                <a:lnTo>
                  <a:pt x="6118723" y="4706940"/>
                </a:lnTo>
                <a:lnTo>
                  <a:pt x="6183265" y="4704257"/>
                </a:lnTo>
                <a:lnTo>
                  <a:pt x="6247589" y="4701266"/>
                </a:lnTo>
                <a:lnTo>
                  <a:pt x="6311693" y="4697969"/>
                </a:lnTo>
                <a:lnTo>
                  <a:pt x="6375571" y="4694369"/>
                </a:lnTo>
                <a:lnTo>
                  <a:pt x="6439220" y="4690466"/>
                </a:lnTo>
                <a:lnTo>
                  <a:pt x="6502636" y="4686264"/>
                </a:lnTo>
                <a:lnTo>
                  <a:pt x="6565813" y="4681763"/>
                </a:lnTo>
                <a:lnTo>
                  <a:pt x="6628748" y="4676965"/>
                </a:lnTo>
                <a:lnTo>
                  <a:pt x="6691437" y="4671872"/>
                </a:lnTo>
                <a:lnTo>
                  <a:pt x="6753876" y="4666486"/>
                </a:lnTo>
                <a:lnTo>
                  <a:pt x="6816060" y="4660809"/>
                </a:lnTo>
                <a:lnTo>
                  <a:pt x="6877985" y="4654842"/>
                </a:lnTo>
                <a:lnTo>
                  <a:pt x="6939647" y="4648587"/>
                </a:lnTo>
                <a:lnTo>
                  <a:pt x="7001041" y="4642046"/>
                </a:lnTo>
                <a:lnTo>
                  <a:pt x="7062165" y="4635221"/>
                </a:lnTo>
                <a:lnTo>
                  <a:pt x="7123012" y="4628113"/>
                </a:lnTo>
                <a:lnTo>
                  <a:pt x="7183580" y="4620725"/>
                </a:lnTo>
                <a:lnTo>
                  <a:pt x="7243863" y="4613057"/>
                </a:lnTo>
                <a:lnTo>
                  <a:pt x="7303859" y="4605112"/>
                </a:lnTo>
                <a:lnTo>
                  <a:pt x="7363562" y="4596892"/>
                </a:lnTo>
                <a:lnTo>
                  <a:pt x="7422968" y="4588398"/>
                </a:lnTo>
                <a:lnTo>
                  <a:pt x="7482073" y="4579632"/>
                </a:lnTo>
                <a:lnTo>
                  <a:pt x="7540874" y="4570596"/>
                </a:lnTo>
                <a:lnTo>
                  <a:pt x="7599365" y="4561291"/>
                </a:lnTo>
                <a:lnTo>
                  <a:pt x="7657543" y="4551720"/>
                </a:lnTo>
                <a:lnTo>
                  <a:pt x="7715403" y="4541884"/>
                </a:lnTo>
                <a:lnTo>
                  <a:pt x="7772941" y="4531785"/>
                </a:lnTo>
                <a:lnTo>
                  <a:pt x="7830153" y="4521425"/>
                </a:lnTo>
                <a:lnTo>
                  <a:pt x="7887035" y="4510805"/>
                </a:lnTo>
                <a:lnTo>
                  <a:pt x="7943583" y="4499927"/>
                </a:lnTo>
                <a:lnTo>
                  <a:pt x="7999792" y="4488794"/>
                </a:lnTo>
                <a:lnTo>
                  <a:pt x="8055658" y="4477406"/>
                </a:lnTo>
                <a:lnTo>
                  <a:pt x="8111177" y="4465765"/>
                </a:lnTo>
                <a:lnTo>
                  <a:pt x="8166344" y="4453874"/>
                </a:lnTo>
                <a:lnTo>
                  <a:pt x="8221157" y="4441734"/>
                </a:lnTo>
                <a:lnTo>
                  <a:pt x="8275610" y="4429347"/>
                </a:lnTo>
                <a:lnTo>
                  <a:pt x="8329699" y="4416714"/>
                </a:lnTo>
                <a:lnTo>
                  <a:pt x="8383419" y="4403838"/>
                </a:lnTo>
                <a:lnTo>
                  <a:pt x="8436768" y="4390720"/>
                </a:lnTo>
                <a:lnTo>
                  <a:pt x="8489740" y="4377362"/>
                </a:lnTo>
                <a:lnTo>
                  <a:pt x="8542332" y="4363765"/>
                </a:lnTo>
                <a:lnTo>
                  <a:pt x="8594539" y="4349932"/>
                </a:lnTo>
                <a:lnTo>
                  <a:pt x="8646357" y="4335865"/>
                </a:lnTo>
                <a:lnTo>
                  <a:pt x="8697781" y="4321564"/>
                </a:lnTo>
                <a:lnTo>
                  <a:pt x="8748809" y="4307032"/>
                </a:lnTo>
                <a:lnTo>
                  <a:pt x="8799434" y="4292271"/>
                </a:lnTo>
                <a:lnTo>
                  <a:pt x="8849654" y="4277281"/>
                </a:lnTo>
                <a:lnTo>
                  <a:pt x="8899464" y="4262066"/>
                </a:lnTo>
                <a:lnTo>
                  <a:pt x="8948860" y="4246627"/>
                </a:lnTo>
                <a:lnTo>
                  <a:pt x="8997837" y="4230966"/>
                </a:lnTo>
                <a:lnTo>
                  <a:pt x="9046392" y="4215083"/>
                </a:lnTo>
                <a:lnTo>
                  <a:pt x="9094519" y="4198982"/>
                </a:lnTo>
                <a:lnTo>
                  <a:pt x="9142216" y="4182664"/>
                </a:lnTo>
                <a:lnTo>
                  <a:pt x="9189478" y="4166131"/>
                </a:lnTo>
                <a:lnTo>
                  <a:pt x="9236300" y="4149384"/>
                </a:lnTo>
                <a:lnTo>
                  <a:pt x="9282679" y="4132425"/>
                </a:lnTo>
                <a:lnTo>
                  <a:pt x="9328610" y="4115256"/>
                </a:lnTo>
                <a:lnTo>
                  <a:pt x="9374089" y="4097879"/>
                </a:lnTo>
                <a:lnTo>
                  <a:pt x="9419112" y="4080296"/>
                </a:lnTo>
                <a:lnTo>
                  <a:pt x="9463674" y="4062508"/>
                </a:lnTo>
                <a:lnTo>
                  <a:pt x="9507772" y="4044517"/>
                </a:lnTo>
                <a:lnTo>
                  <a:pt x="9551401" y="4026325"/>
                </a:lnTo>
                <a:lnTo>
                  <a:pt x="9594557" y="4007933"/>
                </a:lnTo>
                <a:lnTo>
                  <a:pt x="9637236" y="3989344"/>
                </a:lnTo>
                <a:lnTo>
                  <a:pt x="9679434" y="3970559"/>
                </a:lnTo>
                <a:lnTo>
                  <a:pt x="9721146" y="3951580"/>
                </a:lnTo>
                <a:lnTo>
                  <a:pt x="9762368" y="3932408"/>
                </a:lnTo>
                <a:lnTo>
                  <a:pt x="9803096" y="3913047"/>
                </a:lnTo>
                <a:lnTo>
                  <a:pt x="9843326" y="3893496"/>
                </a:lnTo>
                <a:lnTo>
                  <a:pt x="9883054" y="3873758"/>
                </a:lnTo>
                <a:lnTo>
                  <a:pt x="9922275" y="3853835"/>
                </a:lnTo>
                <a:lnTo>
                  <a:pt x="9960986" y="3833729"/>
                </a:lnTo>
                <a:lnTo>
                  <a:pt x="9999181" y="3813441"/>
                </a:lnTo>
                <a:lnTo>
                  <a:pt x="10036857" y="3792973"/>
                </a:lnTo>
                <a:lnTo>
                  <a:pt x="10074010" y="3772327"/>
                </a:lnTo>
                <a:lnTo>
                  <a:pt x="10110636" y="3751505"/>
                </a:lnTo>
                <a:lnTo>
                  <a:pt x="10146730" y="3730508"/>
                </a:lnTo>
                <a:lnTo>
                  <a:pt x="10182287" y="3709338"/>
                </a:lnTo>
                <a:lnTo>
                  <a:pt x="10217305" y="3687997"/>
                </a:lnTo>
                <a:lnTo>
                  <a:pt x="10251778" y="3666487"/>
                </a:lnTo>
                <a:lnTo>
                  <a:pt x="10285703" y="3644809"/>
                </a:lnTo>
                <a:lnTo>
                  <a:pt x="10319075" y="3622966"/>
                </a:lnTo>
                <a:lnTo>
                  <a:pt x="10351890" y="3600958"/>
                </a:lnTo>
                <a:lnTo>
                  <a:pt x="10384144" y="3578789"/>
                </a:lnTo>
                <a:lnTo>
                  <a:pt x="10415833" y="3556458"/>
                </a:lnTo>
                <a:lnTo>
                  <a:pt x="10446952" y="3533970"/>
                </a:lnTo>
                <a:lnTo>
                  <a:pt x="10507465" y="3488523"/>
                </a:lnTo>
                <a:lnTo>
                  <a:pt x="10565649" y="3442463"/>
                </a:lnTo>
                <a:lnTo>
                  <a:pt x="10621471" y="3395804"/>
                </a:lnTo>
                <a:lnTo>
                  <a:pt x="10674898" y="3348559"/>
                </a:lnTo>
                <a:lnTo>
                  <a:pt x="10725895" y="3300744"/>
                </a:lnTo>
                <a:lnTo>
                  <a:pt x="10774430" y="3252372"/>
                </a:lnTo>
                <a:lnTo>
                  <a:pt x="10820468" y="3203457"/>
                </a:lnTo>
                <a:lnTo>
                  <a:pt x="10863976" y="3154013"/>
                </a:lnTo>
                <a:lnTo>
                  <a:pt x="10904921" y="3104055"/>
                </a:lnTo>
                <a:lnTo>
                  <a:pt x="10943268" y="3053597"/>
                </a:lnTo>
                <a:lnTo>
                  <a:pt x="10978985" y="3002653"/>
                </a:lnTo>
                <a:lnTo>
                  <a:pt x="11012037" y="2951237"/>
                </a:lnTo>
                <a:lnTo>
                  <a:pt x="11042391" y="2899364"/>
                </a:lnTo>
                <a:lnTo>
                  <a:pt x="11070014" y="2847046"/>
                </a:lnTo>
                <a:lnTo>
                  <a:pt x="11094872" y="2794300"/>
                </a:lnTo>
                <a:lnTo>
                  <a:pt x="11116931" y="2741138"/>
                </a:lnTo>
                <a:lnTo>
                  <a:pt x="11136158" y="2687575"/>
                </a:lnTo>
                <a:lnTo>
                  <a:pt x="11152519" y="2633625"/>
                </a:lnTo>
                <a:lnTo>
                  <a:pt x="11165981" y="2579302"/>
                </a:lnTo>
                <a:lnTo>
                  <a:pt x="11176509" y="2524621"/>
                </a:lnTo>
                <a:lnTo>
                  <a:pt x="11184071" y="2469595"/>
                </a:lnTo>
                <a:lnTo>
                  <a:pt x="11188633" y="2414239"/>
                </a:lnTo>
                <a:lnTo>
                  <a:pt x="11190161" y="2358566"/>
                </a:lnTo>
                <a:lnTo>
                  <a:pt x="11189779" y="2330692"/>
                </a:lnTo>
                <a:lnTo>
                  <a:pt x="11186730" y="2275176"/>
                </a:lnTo>
                <a:lnTo>
                  <a:pt x="11180663" y="2219983"/>
                </a:lnTo>
                <a:lnTo>
                  <a:pt x="11171614" y="2165127"/>
                </a:lnTo>
                <a:lnTo>
                  <a:pt x="11159615" y="2110624"/>
                </a:lnTo>
                <a:lnTo>
                  <a:pt x="11144699" y="2056486"/>
                </a:lnTo>
                <a:lnTo>
                  <a:pt x="11126901" y="2002727"/>
                </a:lnTo>
                <a:lnTo>
                  <a:pt x="11106254" y="1949363"/>
                </a:lnTo>
                <a:lnTo>
                  <a:pt x="11082791" y="1896407"/>
                </a:lnTo>
                <a:lnTo>
                  <a:pt x="11056546" y="1843873"/>
                </a:lnTo>
                <a:lnTo>
                  <a:pt x="11027554" y="1791776"/>
                </a:lnTo>
                <a:lnTo>
                  <a:pt x="10995846" y="1740129"/>
                </a:lnTo>
                <a:lnTo>
                  <a:pt x="10961457" y="1688948"/>
                </a:lnTo>
                <a:lnTo>
                  <a:pt x="10924421" y="1638245"/>
                </a:lnTo>
                <a:lnTo>
                  <a:pt x="10884771" y="1588035"/>
                </a:lnTo>
                <a:lnTo>
                  <a:pt x="10842540" y="1538333"/>
                </a:lnTo>
                <a:lnTo>
                  <a:pt x="10797763" y="1489152"/>
                </a:lnTo>
                <a:lnTo>
                  <a:pt x="10750472" y="1440506"/>
                </a:lnTo>
                <a:lnTo>
                  <a:pt x="10700702" y="1392411"/>
                </a:lnTo>
                <a:lnTo>
                  <a:pt x="10648486" y="1344879"/>
                </a:lnTo>
                <a:lnTo>
                  <a:pt x="10593857" y="1297925"/>
                </a:lnTo>
                <a:lnTo>
                  <a:pt x="10536850" y="1251564"/>
                </a:lnTo>
                <a:lnTo>
                  <a:pt x="10477497" y="1205809"/>
                </a:lnTo>
                <a:lnTo>
                  <a:pt x="10415833" y="1160674"/>
                </a:lnTo>
                <a:lnTo>
                  <a:pt x="10384144" y="1138344"/>
                </a:lnTo>
                <a:lnTo>
                  <a:pt x="10351890" y="1116175"/>
                </a:lnTo>
                <a:lnTo>
                  <a:pt x="10319075" y="1094167"/>
                </a:lnTo>
                <a:lnTo>
                  <a:pt x="10285703" y="1072324"/>
                </a:lnTo>
                <a:lnTo>
                  <a:pt x="10251778" y="1050646"/>
                </a:lnTo>
                <a:lnTo>
                  <a:pt x="10217305" y="1029136"/>
                </a:lnTo>
                <a:lnTo>
                  <a:pt x="10182287" y="1007795"/>
                </a:lnTo>
                <a:lnTo>
                  <a:pt x="10146730" y="986625"/>
                </a:lnTo>
                <a:lnTo>
                  <a:pt x="10110636" y="965628"/>
                </a:lnTo>
                <a:lnTo>
                  <a:pt x="10074010" y="944806"/>
                </a:lnTo>
                <a:lnTo>
                  <a:pt x="10036857" y="924160"/>
                </a:lnTo>
                <a:lnTo>
                  <a:pt x="9999181" y="903692"/>
                </a:lnTo>
                <a:lnTo>
                  <a:pt x="9960986" y="883404"/>
                </a:lnTo>
                <a:lnTo>
                  <a:pt x="9922275" y="863297"/>
                </a:lnTo>
                <a:lnTo>
                  <a:pt x="9883054" y="843375"/>
                </a:lnTo>
                <a:lnTo>
                  <a:pt x="9843326" y="823637"/>
                </a:lnTo>
                <a:lnTo>
                  <a:pt x="9803096" y="804086"/>
                </a:lnTo>
                <a:lnTo>
                  <a:pt x="9762368" y="784724"/>
                </a:lnTo>
                <a:lnTo>
                  <a:pt x="9721146" y="765553"/>
                </a:lnTo>
                <a:lnTo>
                  <a:pt x="9679434" y="746574"/>
                </a:lnTo>
                <a:lnTo>
                  <a:pt x="9637236" y="727789"/>
                </a:lnTo>
                <a:lnTo>
                  <a:pt x="9594557" y="709200"/>
                </a:lnTo>
                <a:lnTo>
                  <a:pt x="9551401" y="690808"/>
                </a:lnTo>
                <a:lnTo>
                  <a:pt x="9507772" y="672616"/>
                </a:lnTo>
                <a:lnTo>
                  <a:pt x="9463674" y="654625"/>
                </a:lnTo>
                <a:lnTo>
                  <a:pt x="9419112" y="636837"/>
                </a:lnTo>
                <a:lnTo>
                  <a:pt x="9374089" y="619254"/>
                </a:lnTo>
                <a:lnTo>
                  <a:pt x="9328610" y="601877"/>
                </a:lnTo>
                <a:lnTo>
                  <a:pt x="9282679" y="584708"/>
                </a:lnTo>
                <a:lnTo>
                  <a:pt x="9236300" y="567749"/>
                </a:lnTo>
                <a:lnTo>
                  <a:pt x="9189478" y="551002"/>
                </a:lnTo>
                <a:lnTo>
                  <a:pt x="9142216" y="534469"/>
                </a:lnTo>
                <a:lnTo>
                  <a:pt x="9094519" y="518151"/>
                </a:lnTo>
                <a:lnTo>
                  <a:pt x="9046392" y="502050"/>
                </a:lnTo>
                <a:lnTo>
                  <a:pt x="8997837" y="486167"/>
                </a:lnTo>
                <a:lnTo>
                  <a:pt x="8948860" y="470506"/>
                </a:lnTo>
                <a:lnTo>
                  <a:pt x="8899464" y="455067"/>
                </a:lnTo>
                <a:lnTo>
                  <a:pt x="8849654" y="439851"/>
                </a:lnTo>
                <a:lnTo>
                  <a:pt x="8799434" y="424862"/>
                </a:lnTo>
                <a:lnTo>
                  <a:pt x="8748809" y="410101"/>
                </a:lnTo>
                <a:lnTo>
                  <a:pt x="8697781" y="395569"/>
                </a:lnTo>
                <a:lnTo>
                  <a:pt x="8646357" y="381268"/>
                </a:lnTo>
                <a:lnTo>
                  <a:pt x="8594539" y="367200"/>
                </a:lnTo>
                <a:lnTo>
                  <a:pt x="8542332" y="353367"/>
                </a:lnTo>
                <a:lnTo>
                  <a:pt x="8489740" y="339771"/>
                </a:lnTo>
                <a:lnTo>
                  <a:pt x="8436768" y="326413"/>
                </a:lnTo>
                <a:lnTo>
                  <a:pt x="8383419" y="313295"/>
                </a:lnTo>
                <a:lnTo>
                  <a:pt x="8329699" y="300419"/>
                </a:lnTo>
                <a:lnTo>
                  <a:pt x="8275610" y="287786"/>
                </a:lnTo>
                <a:lnTo>
                  <a:pt x="8221157" y="275399"/>
                </a:lnTo>
                <a:lnTo>
                  <a:pt x="8166344" y="263259"/>
                </a:lnTo>
                <a:lnTo>
                  <a:pt x="8111177" y="251368"/>
                </a:lnTo>
                <a:lnTo>
                  <a:pt x="8055658" y="239727"/>
                </a:lnTo>
                <a:lnTo>
                  <a:pt x="7999792" y="228339"/>
                </a:lnTo>
                <a:lnTo>
                  <a:pt x="7943583" y="217206"/>
                </a:lnTo>
                <a:lnTo>
                  <a:pt x="7887035" y="206328"/>
                </a:lnTo>
                <a:lnTo>
                  <a:pt x="7830153" y="195708"/>
                </a:lnTo>
                <a:lnTo>
                  <a:pt x="7772941" y="185348"/>
                </a:lnTo>
                <a:lnTo>
                  <a:pt x="7715403" y="175249"/>
                </a:lnTo>
                <a:lnTo>
                  <a:pt x="7657543" y="165413"/>
                </a:lnTo>
                <a:lnTo>
                  <a:pt x="7599365" y="155841"/>
                </a:lnTo>
                <a:lnTo>
                  <a:pt x="7540874" y="146537"/>
                </a:lnTo>
                <a:lnTo>
                  <a:pt x="7482073" y="137501"/>
                </a:lnTo>
                <a:lnTo>
                  <a:pt x="7422968" y="128735"/>
                </a:lnTo>
                <a:lnTo>
                  <a:pt x="7363562" y="120241"/>
                </a:lnTo>
                <a:lnTo>
                  <a:pt x="7303859" y="112021"/>
                </a:lnTo>
                <a:lnTo>
                  <a:pt x="7243863" y="104076"/>
                </a:lnTo>
                <a:lnTo>
                  <a:pt x="7183580" y="96408"/>
                </a:lnTo>
                <a:lnTo>
                  <a:pt x="7123012" y="89020"/>
                </a:lnTo>
                <a:lnTo>
                  <a:pt x="7062165" y="81912"/>
                </a:lnTo>
                <a:lnTo>
                  <a:pt x="7001041" y="75087"/>
                </a:lnTo>
                <a:lnTo>
                  <a:pt x="6939647" y="68546"/>
                </a:lnTo>
                <a:lnTo>
                  <a:pt x="6877985" y="62291"/>
                </a:lnTo>
                <a:lnTo>
                  <a:pt x="6816060" y="56324"/>
                </a:lnTo>
                <a:lnTo>
                  <a:pt x="6753876" y="50647"/>
                </a:lnTo>
                <a:lnTo>
                  <a:pt x="6691437" y="45261"/>
                </a:lnTo>
                <a:lnTo>
                  <a:pt x="6628748" y="40168"/>
                </a:lnTo>
                <a:lnTo>
                  <a:pt x="6565813" y="35370"/>
                </a:lnTo>
                <a:lnTo>
                  <a:pt x="6502636" y="30869"/>
                </a:lnTo>
                <a:lnTo>
                  <a:pt x="6439220" y="26667"/>
                </a:lnTo>
                <a:lnTo>
                  <a:pt x="6375571" y="22764"/>
                </a:lnTo>
                <a:lnTo>
                  <a:pt x="6311693" y="19164"/>
                </a:lnTo>
                <a:lnTo>
                  <a:pt x="6247589" y="15867"/>
                </a:lnTo>
                <a:lnTo>
                  <a:pt x="6183265" y="12876"/>
                </a:lnTo>
                <a:lnTo>
                  <a:pt x="6118723" y="10193"/>
                </a:lnTo>
                <a:lnTo>
                  <a:pt x="6053969" y="7818"/>
                </a:lnTo>
                <a:lnTo>
                  <a:pt x="5989006" y="5754"/>
                </a:lnTo>
                <a:lnTo>
                  <a:pt x="5923839" y="4003"/>
                </a:lnTo>
                <a:lnTo>
                  <a:pt x="5858472" y="2567"/>
                </a:lnTo>
                <a:lnTo>
                  <a:pt x="5792908" y="1446"/>
                </a:lnTo>
                <a:lnTo>
                  <a:pt x="5727154" y="644"/>
                </a:lnTo>
                <a:lnTo>
                  <a:pt x="5661211" y="161"/>
                </a:lnTo>
                <a:lnTo>
                  <a:pt x="5595086" y="0"/>
                </a:lnTo>
                <a:lnTo>
                  <a:pt x="5528960" y="161"/>
                </a:lnTo>
                <a:lnTo>
                  <a:pt x="5463018" y="644"/>
                </a:lnTo>
                <a:lnTo>
                  <a:pt x="5397263" y="1446"/>
                </a:lnTo>
                <a:lnTo>
                  <a:pt x="5331700" y="2567"/>
                </a:lnTo>
                <a:lnTo>
                  <a:pt x="5266333" y="4003"/>
                </a:lnTo>
                <a:lnTo>
                  <a:pt x="5201165" y="5754"/>
                </a:lnTo>
                <a:lnTo>
                  <a:pt x="5136203" y="7818"/>
                </a:lnTo>
                <a:lnTo>
                  <a:pt x="5071448" y="10193"/>
                </a:lnTo>
                <a:lnTo>
                  <a:pt x="5006907" y="12876"/>
                </a:lnTo>
                <a:lnTo>
                  <a:pt x="4942582" y="15867"/>
                </a:lnTo>
                <a:lnTo>
                  <a:pt x="4878478" y="19164"/>
                </a:lnTo>
                <a:lnTo>
                  <a:pt x="4814600" y="22764"/>
                </a:lnTo>
                <a:lnTo>
                  <a:pt x="4750951" y="26667"/>
                </a:lnTo>
                <a:lnTo>
                  <a:pt x="4687535" y="30869"/>
                </a:lnTo>
                <a:lnTo>
                  <a:pt x="4624358" y="35370"/>
                </a:lnTo>
                <a:lnTo>
                  <a:pt x="4561423" y="40168"/>
                </a:lnTo>
                <a:lnTo>
                  <a:pt x="4498734" y="45261"/>
                </a:lnTo>
                <a:lnTo>
                  <a:pt x="4436295" y="50647"/>
                </a:lnTo>
                <a:lnTo>
                  <a:pt x="4374111" y="56324"/>
                </a:lnTo>
                <a:lnTo>
                  <a:pt x="4312186" y="62291"/>
                </a:lnTo>
                <a:lnTo>
                  <a:pt x="4250524" y="68546"/>
                </a:lnTo>
                <a:lnTo>
                  <a:pt x="4189129" y="75087"/>
                </a:lnTo>
                <a:lnTo>
                  <a:pt x="4128006" y="81912"/>
                </a:lnTo>
                <a:lnTo>
                  <a:pt x="4067158" y="89020"/>
                </a:lnTo>
                <a:lnTo>
                  <a:pt x="4006591" y="96408"/>
                </a:lnTo>
                <a:lnTo>
                  <a:pt x="3946307" y="104076"/>
                </a:lnTo>
                <a:lnTo>
                  <a:pt x="3886312" y="112021"/>
                </a:lnTo>
                <a:lnTo>
                  <a:pt x="3826609" y="120241"/>
                </a:lnTo>
                <a:lnTo>
                  <a:pt x="3767202" y="128735"/>
                </a:lnTo>
                <a:lnTo>
                  <a:pt x="3708097" y="137501"/>
                </a:lnTo>
                <a:lnTo>
                  <a:pt x="3649296" y="146537"/>
                </a:lnTo>
                <a:lnTo>
                  <a:pt x="3590805" y="155841"/>
                </a:lnTo>
                <a:lnTo>
                  <a:pt x="3532627" y="165413"/>
                </a:lnTo>
                <a:lnTo>
                  <a:pt x="3474767" y="175249"/>
                </a:lnTo>
                <a:lnTo>
                  <a:pt x="3417229" y="185348"/>
                </a:lnTo>
                <a:lnTo>
                  <a:pt x="3360016" y="195708"/>
                </a:lnTo>
                <a:lnTo>
                  <a:pt x="3303134" y="206328"/>
                </a:lnTo>
                <a:lnTo>
                  <a:pt x="3246587" y="217206"/>
                </a:lnTo>
                <a:lnTo>
                  <a:pt x="3190378" y="228339"/>
                </a:lnTo>
                <a:lnTo>
                  <a:pt x="3134512" y="239727"/>
                </a:lnTo>
                <a:lnTo>
                  <a:pt x="3078993" y="251368"/>
                </a:lnTo>
                <a:lnTo>
                  <a:pt x="3023825" y="263259"/>
                </a:lnTo>
                <a:lnTo>
                  <a:pt x="2969012" y="275399"/>
                </a:lnTo>
                <a:lnTo>
                  <a:pt x="2914559" y="287786"/>
                </a:lnTo>
                <a:lnTo>
                  <a:pt x="2860470" y="300419"/>
                </a:lnTo>
                <a:lnTo>
                  <a:pt x="2806749" y="313295"/>
                </a:lnTo>
                <a:lnTo>
                  <a:pt x="2753400" y="326413"/>
                </a:lnTo>
                <a:lnTo>
                  <a:pt x="2700428" y="339771"/>
                </a:lnTo>
                <a:lnTo>
                  <a:pt x="2647836" y="353367"/>
                </a:lnTo>
                <a:lnTo>
                  <a:pt x="2595629" y="367200"/>
                </a:lnTo>
                <a:lnTo>
                  <a:pt x="2543811" y="381268"/>
                </a:lnTo>
                <a:lnTo>
                  <a:pt x="2492387" y="395569"/>
                </a:lnTo>
                <a:lnTo>
                  <a:pt x="2441359" y="410101"/>
                </a:lnTo>
                <a:lnTo>
                  <a:pt x="2390734" y="424862"/>
                </a:lnTo>
                <a:lnTo>
                  <a:pt x="2340514" y="439851"/>
                </a:lnTo>
                <a:lnTo>
                  <a:pt x="2290704" y="455067"/>
                </a:lnTo>
                <a:lnTo>
                  <a:pt x="2241308" y="470506"/>
                </a:lnTo>
                <a:lnTo>
                  <a:pt x="2192330" y="486167"/>
                </a:lnTo>
                <a:lnTo>
                  <a:pt x="2143776" y="502050"/>
                </a:lnTo>
                <a:lnTo>
                  <a:pt x="2095648" y="518151"/>
                </a:lnTo>
                <a:lnTo>
                  <a:pt x="2047951" y="534469"/>
                </a:lnTo>
                <a:lnTo>
                  <a:pt x="2000689" y="551002"/>
                </a:lnTo>
                <a:lnTo>
                  <a:pt x="1953867" y="567749"/>
                </a:lnTo>
                <a:lnTo>
                  <a:pt x="1907488" y="584708"/>
                </a:lnTo>
                <a:lnTo>
                  <a:pt x="1861557" y="601877"/>
                </a:lnTo>
                <a:lnTo>
                  <a:pt x="1816078" y="619254"/>
                </a:lnTo>
                <a:lnTo>
                  <a:pt x="1771055" y="636837"/>
                </a:lnTo>
                <a:lnTo>
                  <a:pt x="1726492" y="654625"/>
                </a:lnTo>
                <a:lnTo>
                  <a:pt x="1682394" y="672616"/>
                </a:lnTo>
                <a:lnTo>
                  <a:pt x="1638765" y="690808"/>
                </a:lnTo>
                <a:lnTo>
                  <a:pt x="1595609" y="709200"/>
                </a:lnTo>
                <a:lnTo>
                  <a:pt x="1552930" y="727789"/>
                </a:lnTo>
                <a:lnTo>
                  <a:pt x="1510732" y="746574"/>
                </a:lnTo>
                <a:lnTo>
                  <a:pt x="1469020" y="765553"/>
                </a:lnTo>
                <a:lnTo>
                  <a:pt x="1427798" y="784724"/>
                </a:lnTo>
                <a:lnTo>
                  <a:pt x="1387069" y="804086"/>
                </a:lnTo>
                <a:lnTo>
                  <a:pt x="1346839" y="823637"/>
                </a:lnTo>
                <a:lnTo>
                  <a:pt x="1307111" y="843375"/>
                </a:lnTo>
                <a:lnTo>
                  <a:pt x="1267890" y="863297"/>
                </a:lnTo>
                <a:lnTo>
                  <a:pt x="1229179" y="883404"/>
                </a:lnTo>
                <a:lnTo>
                  <a:pt x="1190984" y="903692"/>
                </a:lnTo>
                <a:lnTo>
                  <a:pt x="1153307" y="924160"/>
                </a:lnTo>
                <a:lnTo>
                  <a:pt x="1116154" y="944806"/>
                </a:lnTo>
                <a:lnTo>
                  <a:pt x="1079529" y="965628"/>
                </a:lnTo>
                <a:lnTo>
                  <a:pt x="1043435" y="986625"/>
                </a:lnTo>
                <a:lnTo>
                  <a:pt x="1007877" y="1007795"/>
                </a:lnTo>
                <a:lnTo>
                  <a:pt x="972859" y="1029136"/>
                </a:lnTo>
                <a:lnTo>
                  <a:pt x="938386" y="1050646"/>
                </a:lnTo>
                <a:lnTo>
                  <a:pt x="904461" y="1072324"/>
                </a:lnTo>
                <a:lnTo>
                  <a:pt x="871089" y="1094167"/>
                </a:lnTo>
                <a:lnTo>
                  <a:pt x="838274" y="1116175"/>
                </a:lnTo>
                <a:lnTo>
                  <a:pt x="806020" y="1138344"/>
                </a:lnTo>
                <a:lnTo>
                  <a:pt x="774331" y="1160674"/>
                </a:lnTo>
                <a:lnTo>
                  <a:pt x="743212" y="1183163"/>
                </a:lnTo>
                <a:lnTo>
                  <a:pt x="682699" y="1228610"/>
                </a:lnTo>
                <a:lnTo>
                  <a:pt x="624514" y="1274670"/>
                </a:lnTo>
                <a:lnTo>
                  <a:pt x="568692" y="1321329"/>
                </a:lnTo>
                <a:lnTo>
                  <a:pt x="515265" y="1368574"/>
                </a:lnTo>
                <a:lnTo>
                  <a:pt x="464267" y="1416389"/>
                </a:lnTo>
                <a:lnTo>
                  <a:pt x="415733" y="1464761"/>
                </a:lnTo>
                <a:lnTo>
                  <a:pt x="369694" y="1513676"/>
                </a:lnTo>
                <a:lnTo>
                  <a:pt x="326186" y="1563120"/>
                </a:lnTo>
                <a:lnTo>
                  <a:pt x="285241" y="1613077"/>
                </a:lnTo>
                <a:lnTo>
                  <a:pt x="246894" y="1663535"/>
                </a:lnTo>
                <a:lnTo>
                  <a:pt x="211177" y="1714480"/>
                </a:lnTo>
                <a:lnTo>
                  <a:pt x="178125" y="1765895"/>
                </a:lnTo>
                <a:lnTo>
                  <a:pt x="147770" y="1817769"/>
                </a:lnTo>
                <a:lnTo>
                  <a:pt x="120147" y="1870086"/>
                </a:lnTo>
                <a:lnTo>
                  <a:pt x="95289" y="1922833"/>
                </a:lnTo>
                <a:lnTo>
                  <a:pt x="73230" y="1975995"/>
                </a:lnTo>
                <a:lnTo>
                  <a:pt x="54003" y="2029558"/>
                </a:lnTo>
                <a:lnTo>
                  <a:pt x="37642" y="2083508"/>
                </a:lnTo>
                <a:lnTo>
                  <a:pt x="24180" y="2137831"/>
                </a:lnTo>
                <a:lnTo>
                  <a:pt x="13651" y="2192512"/>
                </a:lnTo>
                <a:lnTo>
                  <a:pt x="6089" y="2247538"/>
                </a:lnTo>
                <a:lnTo>
                  <a:pt x="1528" y="2302894"/>
                </a:lnTo>
                <a:lnTo>
                  <a:pt x="0" y="2358566"/>
                </a:lnTo>
                <a:lnTo>
                  <a:pt x="382" y="2386441"/>
                </a:lnTo>
                <a:lnTo>
                  <a:pt x="3431" y="2441957"/>
                </a:lnTo>
                <a:lnTo>
                  <a:pt x="9498" y="2497150"/>
                </a:lnTo>
                <a:lnTo>
                  <a:pt x="18547" y="2552005"/>
                </a:lnTo>
                <a:lnTo>
                  <a:pt x="30546" y="2606509"/>
                </a:lnTo>
                <a:lnTo>
                  <a:pt x="45462" y="2660647"/>
                </a:lnTo>
                <a:lnTo>
                  <a:pt x="63260" y="2714406"/>
                </a:lnTo>
                <a:lnTo>
                  <a:pt x="83908" y="2767770"/>
                </a:lnTo>
                <a:lnTo>
                  <a:pt x="107370" y="2820726"/>
                </a:lnTo>
                <a:lnTo>
                  <a:pt x="133615" y="2873260"/>
                </a:lnTo>
                <a:lnTo>
                  <a:pt x="162608" y="2925357"/>
                </a:lnTo>
                <a:lnTo>
                  <a:pt x="194316" y="2977003"/>
                </a:lnTo>
                <a:lnTo>
                  <a:pt x="228705" y="3028185"/>
                </a:lnTo>
                <a:lnTo>
                  <a:pt x="265741" y="3078888"/>
                </a:lnTo>
                <a:lnTo>
                  <a:pt x="305391" y="3129098"/>
                </a:lnTo>
                <a:lnTo>
                  <a:pt x="347622" y="3178800"/>
                </a:lnTo>
                <a:lnTo>
                  <a:pt x="392399" y="3227981"/>
                </a:lnTo>
                <a:lnTo>
                  <a:pt x="439690" y="3276626"/>
                </a:lnTo>
                <a:lnTo>
                  <a:pt x="489460" y="3324722"/>
                </a:lnTo>
                <a:lnTo>
                  <a:pt x="541677" y="3372254"/>
                </a:lnTo>
                <a:lnTo>
                  <a:pt x="596306" y="3419207"/>
                </a:lnTo>
                <a:lnTo>
                  <a:pt x="653313" y="3465569"/>
                </a:lnTo>
                <a:lnTo>
                  <a:pt x="712666" y="3511324"/>
                </a:lnTo>
                <a:lnTo>
                  <a:pt x="774331" y="3556458"/>
                </a:lnTo>
                <a:lnTo>
                  <a:pt x="806020" y="3578789"/>
                </a:lnTo>
                <a:lnTo>
                  <a:pt x="838274" y="3600958"/>
                </a:lnTo>
                <a:lnTo>
                  <a:pt x="871089" y="3622966"/>
                </a:lnTo>
                <a:lnTo>
                  <a:pt x="904461" y="3644809"/>
                </a:lnTo>
                <a:lnTo>
                  <a:pt x="938386" y="3666487"/>
                </a:lnTo>
                <a:lnTo>
                  <a:pt x="972859" y="3687997"/>
                </a:lnTo>
                <a:lnTo>
                  <a:pt x="1007877" y="3709338"/>
                </a:lnTo>
                <a:lnTo>
                  <a:pt x="1043435" y="3730508"/>
                </a:lnTo>
                <a:lnTo>
                  <a:pt x="1079529" y="3751505"/>
                </a:lnTo>
                <a:lnTo>
                  <a:pt x="1116154" y="3772327"/>
                </a:lnTo>
                <a:lnTo>
                  <a:pt x="1153307" y="3792973"/>
                </a:lnTo>
                <a:lnTo>
                  <a:pt x="1190984" y="3813441"/>
                </a:lnTo>
                <a:lnTo>
                  <a:pt x="1229179" y="3833729"/>
                </a:lnTo>
                <a:lnTo>
                  <a:pt x="1267890" y="3853835"/>
                </a:lnTo>
                <a:lnTo>
                  <a:pt x="1307111" y="3873758"/>
                </a:lnTo>
                <a:lnTo>
                  <a:pt x="1346839" y="3893496"/>
                </a:lnTo>
                <a:lnTo>
                  <a:pt x="1387069" y="3913047"/>
                </a:lnTo>
                <a:lnTo>
                  <a:pt x="1427798" y="3932408"/>
                </a:lnTo>
                <a:lnTo>
                  <a:pt x="1469020" y="3951580"/>
                </a:lnTo>
                <a:lnTo>
                  <a:pt x="1510732" y="3970559"/>
                </a:lnTo>
                <a:lnTo>
                  <a:pt x="1552930" y="3989344"/>
                </a:lnTo>
                <a:lnTo>
                  <a:pt x="1595609" y="4007933"/>
                </a:lnTo>
                <a:lnTo>
                  <a:pt x="1638765" y="4026325"/>
                </a:lnTo>
                <a:lnTo>
                  <a:pt x="1682394" y="4044517"/>
                </a:lnTo>
                <a:lnTo>
                  <a:pt x="1726492" y="4062508"/>
                </a:lnTo>
                <a:lnTo>
                  <a:pt x="1771055" y="4080296"/>
                </a:lnTo>
                <a:lnTo>
                  <a:pt x="1816078" y="4097879"/>
                </a:lnTo>
                <a:lnTo>
                  <a:pt x="1861557" y="4115256"/>
                </a:lnTo>
                <a:lnTo>
                  <a:pt x="1907488" y="4132425"/>
                </a:lnTo>
                <a:lnTo>
                  <a:pt x="1953867" y="4149384"/>
                </a:lnTo>
                <a:lnTo>
                  <a:pt x="2000689" y="4166131"/>
                </a:lnTo>
                <a:lnTo>
                  <a:pt x="2047951" y="4182664"/>
                </a:lnTo>
                <a:lnTo>
                  <a:pt x="2095648" y="4198982"/>
                </a:lnTo>
                <a:lnTo>
                  <a:pt x="2143776" y="4215083"/>
                </a:lnTo>
                <a:lnTo>
                  <a:pt x="2192330" y="4230966"/>
                </a:lnTo>
                <a:lnTo>
                  <a:pt x="2241308" y="4246627"/>
                </a:lnTo>
                <a:lnTo>
                  <a:pt x="2290704" y="4262066"/>
                </a:lnTo>
                <a:lnTo>
                  <a:pt x="2340514" y="4277281"/>
                </a:lnTo>
                <a:lnTo>
                  <a:pt x="2390734" y="4292271"/>
                </a:lnTo>
                <a:lnTo>
                  <a:pt x="2441359" y="4307032"/>
                </a:lnTo>
                <a:lnTo>
                  <a:pt x="2492387" y="4321564"/>
                </a:lnTo>
                <a:lnTo>
                  <a:pt x="2543811" y="4335865"/>
                </a:lnTo>
                <a:lnTo>
                  <a:pt x="2595629" y="4349932"/>
                </a:lnTo>
                <a:lnTo>
                  <a:pt x="2647836" y="4363765"/>
                </a:lnTo>
                <a:lnTo>
                  <a:pt x="2700428" y="4377362"/>
                </a:lnTo>
                <a:lnTo>
                  <a:pt x="2753400" y="4390720"/>
                </a:lnTo>
                <a:lnTo>
                  <a:pt x="2806749" y="4403838"/>
                </a:lnTo>
                <a:lnTo>
                  <a:pt x="2860470" y="4416714"/>
                </a:lnTo>
                <a:lnTo>
                  <a:pt x="2914559" y="4429347"/>
                </a:lnTo>
                <a:lnTo>
                  <a:pt x="2969012" y="4441734"/>
                </a:lnTo>
                <a:lnTo>
                  <a:pt x="3023825" y="4453874"/>
                </a:lnTo>
                <a:lnTo>
                  <a:pt x="3078993" y="4465765"/>
                </a:lnTo>
                <a:lnTo>
                  <a:pt x="3134512" y="4477406"/>
                </a:lnTo>
                <a:lnTo>
                  <a:pt x="3190378" y="4488794"/>
                </a:lnTo>
                <a:lnTo>
                  <a:pt x="3246587" y="4499927"/>
                </a:lnTo>
                <a:lnTo>
                  <a:pt x="3303134" y="4510805"/>
                </a:lnTo>
                <a:lnTo>
                  <a:pt x="3360016" y="4521425"/>
                </a:lnTo>
                <a:lnTo>
                  <a:pt x="3417229" y="4531785"/>
                </a:lnTo>
                <a:lnTo>
                  <a:pt x="3474767" y="4541884"/>
                </a:lnTo>
                <a:lnTo>
                  <a:pt x="3532627" y="4551720"/>
                </a:lnTo>
                <a:lnTo>
                  <a:pt x="3590805" y="4561291"/>
                </a:lnTo>
                <a:lnTo>
                  <a:pt x="3649296" y="4570596"/>
                </a:lnTo>
                <a:lnTo>
                  <a:pt x="3708097" y="4579632"/>
                </a:lnTo>
                <a:lnTo>
                  <a:pt x="3767202" y="4588398"/>
                </a:lnTo>
                <a:lnTo>
                  <a:pt x="3826609" y="4596892"/>
                </a:lnTo>
                <a:lnTo>
                  <a:pt x="3886312" y="4605112"/>
                </a:lnTo>
                <a:lnTo>
                  <a:pt x="3946307" y="4613057"/>
                </a:lnTo>
                <a:lnTo>
                  <a:pt x="4006591" y="4620725"/>
                </a:lnTo>
                <a:lnTo>
                  <a:pt x="4067158" y="4628113"/>
                </a:lnTo>
                <a:lnTo>
                  <a:pt x="4128006" y="4635221"/>
                </a:lnTo>
                <a:lnTo>
                  <a:pt x="4189129" y="4642046"/>
                </a:lnTo>
                <a:lnTo>
                  <a:pt x="4250524" y="4648587"/>
                </a:lnTo>
                <a:lnTo>
                  <a:pt x="4312186" y="4654842"/>
                </a:lnTo>
                <a:lnTo>
                  <a:pt x="4374111" y="4660809"/>
                </a:lnTo>
                <a:lnTo>
                  <a:pt x="4436295" y="4666486"/>
                </a:lnTo>
                <a:lnTo>
                  <a:pt x="4498734" y="4671872"/>
                </a:lnTo>
                <a:lnTo>
                  <a:pt x="4561423" y="4676965"/>
                </a:lnTo>
                <a:lnTo>
                  <a:pt x="4624358" y="4681763"/>
                </a:lnTo>
                <a:lnTo>
                  <a:pt x="4687535" y="4686264"/>
                </a:lnTo>
                <a:lnTo>
                  <a:pt x="4750951" y="4690466"/>
                </a:lnTo>
                <a:lnTo>
                  <a:pt x="4814600" y="4694369"/>
                </a:lnTo>
                <a:lnTo>
                  <a:pt x="4878478" y="4697969"/>
                </a:lnTo>
                <a:lnTo>
                  <a:pt x="4942582" y="4701266"/>
                </a:lnTo>
                <a:lnTo>
                  <a:pt x="5006907" y="4704257"/>
                </a:lnTo>
                <a:lnTo>
                  <a:pt x="5071448" y="4706940"/>
                </a:lnTo>
                <a:lnTo>
                  <a:pt x="5136203" y="4709315"/>
                </a:lnTo>
                <a:lnTo>
                  <a:pt x="5201165" y="4711378"/>
                </a:lnTo>
                <a:lnTo>
                  <a:pt x="5266333" y="4713130"/>
                </a:lnTo>
                <a:lnTo>
                  <a:pt x="5331700" y="4714566"/>
                </a:lnTo>
                <a:lnTo>
                  <a:pt x="5397263" y="4715687"/>
                </a:lnTo>
                <a:lnTo>
                  <a:pt x="5463018" y="4716489"/>
                </a:lnTo>
                <a:lnTo>
                  <a:pt x="5528960" y="4716972"/>
                </a:lnTo>
                <a:lnTo>
                  <a:pt x="5595086" y="4717133"/>
                </a:lnTo>
                <a:close/>
              </a:path>
            </a:pathLst>
          </a:custGeom>
          <a:ln w="52354">
            <a:solidFill>
              <a:srgbClr val="F8C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52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25">
                <a:solidFill>
                  <a:srgbClr val="0546A2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601281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93635" y="1824941"/>
            <a:ext cx="977392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20" b="1">
                <a:solidFill>
                  <a:srgbClr val="F8CC09"/>
                </a:solidFill>
                <a:latin typeface="Inter"/>
                <a:cs typeface="Inter"/>
              </a:rPr>
              <a:t>Was</a:t>
            </a:r>
            <a:r>
              <a:rPr dirty="0" sz="5750" spc="-190" b="1">
                <a:solidFill>
                  <a:srgbClr val="F8CC09"/>
                </a:solidFill>
                <a:latin typeface="Inter"/>
                <a:cs typeface="Inter"/>
              </a:rPr>
              <a:t> sollte</a:t>
            </a: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210" b="1">
                <a:solidFill>
                  <a:srgbClr val="F8CC09"/>
                </a:solidFill>
                <a:latin typeface="Inter"/>
                <a:cs typeface="Inter"/>
              </a:rPr>
              <a:t>beachtet</a:t>
            </a:r>
            <a:r>
              <a:rPr dirty="0" sz="5750" spc="-19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F8CC09"/>
                </a:solidFill>
                <a:latin typeface="Inter"/>
                <a:cs typeface="Inter"/>
              </a:rPr>
              <a:t>werden?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48960" y="4606042"/>
            <a:ext cx="1204023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Was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sollte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bei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Formulierung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Forschungsfrage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beachtet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werden?</a:t>
            </a:r>
            <a:endParaRPr sz="2700">
              <a:latin typeface="Atkinson Hyperlegible"/>
              <a:cs typeface="Atkinson Hyperlegible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1189" y="5877320"/>
            <a:ext cx="15659208" cy="141158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338489" y="7599633"/>
            <a:ext cx="264668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(Sebe-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Opfermann,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931724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2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70">
                <a:solidFill>
                  <a:srgbClr val="0546A2"/>
                </a:solidFill>
                <a:latin typeface="Arial"/>
                <a:cs typeface="Arial"/>
              </a:rPr>
              <a:t>31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601281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89970" y="1824941"/>
            <a:ext cx="6266815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175">
              <a:lnSpc>
                <a:spcPct val="100400"/>
              </a:lnSpc>
              <a:spcBef>
                <a:spcPts val="90"/>
              </a:spcBef>
            </a:pPr>
            <a:r>
              <a:rPr dirty="0" sz="5750" spc="-175" b="1">
                <a:solidFill>
                  <a:srgbClr val="F8CC09"/>
                </a:solidFill>
                <a:latin typeface="Inter"/>
                <a:cs typeface="Inter"/>
              </a:rPr>
              <a:t>Beispiele</a:t>
            </a:r>
            <a:r>
              <a:rPr dirty="0" sz="5750" spc="-17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F8CC09"/>
                </a:solidFill>
                <a:latin typeface="Inter"/>
                <a:cs typeface="Inter"/>
              </a:rPr>
              <a:t>für </a:t>
            </a:r>
            <a:r>
              <a:rPr dirty="0" sz="5750" spc="-190" b="1">
                <a:solidFill>
                  <a:srgbClr val="F8CC09"/>
                </a:solidFill>
                <a:latin typeface="Inter"/>
                <a:cs typeface="Inter"/>
              </a:rPr>
              <a:t>Forschungsfragen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17598" y="4332203"/>
            <a:ext cx="12264390" cy="37534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388620" indent="-37592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88620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Gut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formulierte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Forschungsfrage:</a:t>
            </a:r>
            <a:endParaRPr sz="2700">
              <a:latin typeface="Atkinson Hyperlegible"/>
              <a:cs typeface="Atkinson Hyperlegible"/>
            </a:endParaRPr>
          </a:p>
          <a:p>
            <a:pPr marL="12700" marR="254635">
              <a:lnSpc>
                <a:spcPct val="109400"/>
              </a:lnSpc>
            </a:pP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Auswirkungen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hat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gezieltes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Unterstützungsangebot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psychische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70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Jahre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altersbedingten Makuladegeneration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Bewältigung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Sehverlusts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nachhaltigen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Verbesserung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ihrer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Lebensqualität?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00">
              <a:latin typeface="Arial"/>
              <a:cs typeface="Arial"/>
            </a:endParaRPr>
          </a:p>
          <a:p>
            <a:pPr marL="388620" indent="-375920">
              <a:lnSpc>
                <a:spcPct val="100000"/>
              </a:lnSpc>
              <a:buAutoNum type="arabicPeriod" startAt="2"/>
              <a:tabLst>
                <a:tab pos="388620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Ungenau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formulierte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Forschungsfrage:</a:t>
            </a:r>
            <a:endParaRPr sz="2700">
              <a:latin typeface="Atkinson Hyperlegible"/>
              <a:cs typeface="Atkinson Hyperlegible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Unterstützungsangebote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Makuladegeneration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helfen?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893039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797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797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86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29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19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71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71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19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29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86"/>
                </a:lnTo>
                <a:lnTo>
                  <a:pt x="1239862" y="96951"/>
                </a:lnTo>
                <a:lnTo>
                  <a:pt x="1213015" y="64427"/>
                </a:lnTo>
                <a:lnTo>
                  <a:pt x="1180477" y="37579"/>
                </a:lnTo>
                <a:lnTo>
                  <a:pt x="1143165" y="17297"/>
                </a:lnTo>
                <a:lnTo>
                  <a:pt x="1101940" y="4470"/>
                </a:lnTo>
                <a:lnTo>
                  <a:pt x="1057719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66" y="96964"/>
                </a:lnTo>
                <a:lnTo>
                  <a:pt x="17284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84" y="305168"/>
                </a:lnTo>
                <a:lnTo>
                  <a:pt x="37566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19" y="439432"/>
                </a:lnTo>
                <a:lnTo>
                  <a:pt x="1101940" y="434962"/>
                </a:lnTo>
                <a:lnTo>
                  <a:pt x="1143165" y="422135"/>
                </a:lnTo>
                <a:lnTo>
                  <a:pt x="1180477" y="401853"/>
                </a:lnTo>
                <a:lnTo>
                  <a:pt x="1213015" y="375005"/>
                </a:lnTo>
                <a:lnTo>
                  <a:pt x="1239862" y="342480"/>
                </a:lnTo>
                <a:lnTo>
                  <a:pt x="1260144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95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601281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89934" y="1824941"/>
            <a:ext cx="6106795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810">
              <a:lnSpc>
                <a:spcPct val="100400"/>
              </a:lnSpc>
              <a:spcBef>
                <a:spcPts val="90"/>
              </a:spcBef>
            </a:pP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Entwicklung</a:t>
            </a:r>
            <a:r>
              <a:rPr dirty="0" sz="5750" spc="-15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20" b="1">
                <a:solidFill>
                  <a:srgbClr val="F8CC09"/>
                </a:solidFill>
                <a:latin typeface="Inter"/>
                <a:cs typeface="Inter"/>
              </a:rPr>
              <a:t>einer </a:t>
            </a:r>
            <a:r>
              <a:rPr dirty="0" sz="5750" spc="-130" b="1">
                <a:solidFill>
                  <a:srgbClr val="F8CC09"/>
                </a:solidFill>
                <a:latin typeface="Inter"/>
                <a:cs typeface="Inter"/>
              </a:rPr>
              <a:t>Forschungsfrage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68899" y="4705982"/>
            <a:ext cx="12776200" cy="4268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Jetzt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65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" i="1">
                <a:solidFill>
                  <a:srgbClr val="0546A2"/>
                </a:solidFill>
                <a:latin typeface="Times New Roman"/>
                <a:cs typeface="Times New Roman"/>
              </a:rPr>
              <a:t>gefragt…</a:t>
            </a:r>
            <a:endParaRPr sz="5750">
              <a:latin typeface="Times New Roman"/>
              <a:cs typeface="Times New Roman"/>
            </a:endParaRPr>
          </a:p>
          <a:p>
            <a:pPr marL="1630045" marR="5080">
              <a:lnSpc>
                <a:spcPct val="107700"/>
              </a:lnSpc>
              <a:spcBef>
                <a:spcPts val="3404"/>
              </a:spcBef>
            </a:pP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Stellen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vor: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Wissenschaftler*innen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AugUR-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Studie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kommt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gerne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Beeinträchtigung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(degenerativen)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Augenerkrankungen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Alltagsleben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vertieft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erforschen,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besser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verstehen,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verbesserte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infrage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käme.</a:t>
            </a:r>
            <a:endParaRPr sz="2550">
              <a:latin typeface="Arial"/>
              <a:cs typeface="Arial"/>
            </a:endParaRPr>
          </a:p>
          <a:p>
            <a:pPr algn="just" marL="1630045" marR="159385">
              <a:lnSpc>
                <a:spcPct val="107700"/>
              </a:lnSpc>
              <a:spcBef>
                <a:spcPts val="5"/>
              </a:spcBef>
            </a:pP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nun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festlegen,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Aspekte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Augenkrankheiten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30">
                <a:solidFill>
                  <a:srgbClr val="0546A2"/>
                </a:solidFill>
                <a:latin typeface="Arial"/>
                <a:cs typeface="Arial"/>
              </a:rPr>
              <a:t>in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seiner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genau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untersuchen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soll.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Dazu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9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Ihnen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Forschungsfrage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formulieren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festlegen.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931724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25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601281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Forschungsfrage: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589934" y="1824941"/>
            <a:ext cx="6106795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810">
              <a:lnSpc>
                <a:spcPct val="100400"/>
              </a:lnSpc>
              <a:spcBef>
                <a:spcPts val="90"/>
              </a:spcBef>
            </a:pP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Entwicklung</a:t>
            </a:r>
            <a:r>
              <a:rPr dirty="0" sz="5750" spc="-15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20" b="1">
                <a:solidFill>
                  <a:srgbClr val="F8CC09"/>
                </a:solidFill>
                <a:latin typeface="Inter"/>
                <a:cs typeface="Inter"/>
              </a:rPr>
              <a:t>einer </a:t>
            </a:r>
            <a:r>
              <a:rPr dirty="0" sz="5750" spc="-130" b="1">
                <a:solidFill>
                  <a:srgbClr val="F8CC09"/>
                </a:solidFill>
                <a:latin typeface="Inter"/>
                <a:cs typeface="Inter"/>
              </a:rPr>
              <a:t>Forschungsfrage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21303" y="9574097"/>
            <a:ext cx="349567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Persönliches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Interesse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8711" y="4334946"/>
            <a:ext cx="11942906" cy="499688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201204" y="9574097"/>
            <a:ext cx="3618229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Inhaltliche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Eingrenzung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953404" y="9574097"/>
            <a:ext cx="256349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Forschungslücke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931724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015675"/>
            <a:ext cx="20104100" cy="31750"/>
          </a:xfrm>
          <a:custGeom>
            <a:avLst/>
            <a:gdLst/>
            <a:ahLst/>
            <a:cxnLst/>
            <a:rect l="l" t="t" r="r" b="b"/>
            <a:pathLst>
              <a:path w="20104100" h="31750">
                <a:moveTo>
                  <a:pt x="0" y="0"/>
                </a:moveTo>
                <a:lnTo>
                  <a:pt x="0" y="31412"/>
                </a:lnTo>
                <a:lnTo>
                  <a:pt x="20104099" y="31412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054842" y="308380"/>
            <a:ext cx="2825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8378" y="1769865"/>
            <a:ext cx="14127480" cy="65976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400" spc="229" i="1">
                <a:solidFill>
                  <a:srgbClr val="FFFFFF"/>
                </a:solidFill>
                <a:latin typeface="Times New Roman"/>
                <a:cs typeface="Times New Roman"/>
              </a:rPr>
              <a:t>Gruppenarbeit</a:t>
            </a:r>
            <a:r>
              <a:rPr dirty="0" sz="8400" spc="-459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400" spc="450" i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8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100">
              <a:latin typeface="Times New Roman"/>
              <a:cs typeface="Times New Roman"/>
            </a:endParaRPr>
          </a:p>
          <a:p>
            <a:pPr marL="5888990" marR="6350">
              <a:lnSpc>
                <a:spcPct val="100400"/>
              </a:lnSpc>
            </a:pPr>
            <a:r>
              <a:rPr dirty="0" sz="5750" spc="-120" b="1">
                <a:solidFill>
                  <a:srgbClr val="FFFFFF"/>
                </a:solidFill>
                <a:latin typeface="Inter"/>
                <a:cs typeface="Inter"/>
              </a:rPr>
              <a:t>Patient*innenbezogene </a:t>
            </a:r>
            <a:r>
              <a:rPr dirty="0" sz="5750" spc="-65" b="1">
                <a:solidFill>
                  <a:srgbClr val="FFFFFF"/>
                </a:solidFill>
                <a:latin typeface="Inter"/>
                <a:cs typeface="Inter"/>
              </a:rPr>
              <a:t>Ergebnisgrößen</a:t>
            </a:r>
            <a:endParaRPr sz="5750">
              <a:latin typeface="Inter"/>
              <a:cs typeface="Inter"/>
            </a:endParaRPr>
          </a:p>
          <a:p>
            <a:pPr marL="5888990">
              <a:lnSpc>
                <a:spcPct val="100000"/>
              </a:lnSpc>
              <a:spcBef>
                <a:spcPts val="25"/>
              </a:spcBef>
            </a:pPr>
            <a:r>
              <a:rPr dirty="0" sz="5750" spc="-20" b="1">
                <a:solidFill>
                  <a:srgbClr val="F8CC09"/>
                </a:solidFill>
                <a:latin typeface="Inter"/>
                <a:cs typeface="Inter"/>
              </a:rPr>
              <a:t>ODER</a:t>
            </a:r>
            <a:endParaRPr sz="5750">
              <a:latin typeface="Inter"/>
              <a:cs typeface="Inter"/>
            </a:endParaRPr>
          </a:p>
          <a:p>
            <a:pPr marL="5888990">
              <a:lnSpc>
                <a:spcPct val="100000"/>
              </a:lnSpc>
              <a:spcBef>
                <a:spcPts val="25"/>
              </a:spcBef>
            </a:pPr>
            <a:r>
              <a:rPr dirty="0" sz="5750" spc="-40" b="1">
                <a:solidFill>
                  <a:srgbClr val="FFFFFF"/>
                </a:solidFill>
                <a:latin typeface="Inter"/>
                <a:cs typeface="Inter"/>
              </a:rPr>
              <a:t>Erfahrungsmaße</a:t>
            </a:r>
            <a:endParaRPr sz="5750">
              <a:latin typeface="Inter"/>
              <a:cs typeface="Inter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680538" y="5184082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5" h="1162685">
                <a:moveTo>
                  <a:pt x="2755239" y="581126"/>
                </a:moveTo>
                <a:lnTo>
                  <a:pt x="2160790" y="237921"/>
                </a:lnTo>
                <a:lnTo>
                  <a:pt x="2152523" y="252234"/>
                </a:lnTo>
                <a:lnTo>
                  <a:pt x="2707881" y="572858"/>
                </a:lnTo>
                <a:lnTo>
                  <a:pt x="623493" y="572858"/>
                </a:lnTo>
                <a:lnTo>
                  <a:pt x="623493" y="589381"/>
                </a:lnTo>
                <a:lnTo>
                  <a:pt x="2707881" y="589381"/>
                </a:lnTo>
                <a:lnTo>
                  <a:pt x="2152523" y="910031"/>
                </a:lnTo>
                <a:lnTo>
                  <a:pt x="2160790" y="924331"/>
                </a:lnTo>
                <a:lnTo>
                  <a:pt x="2755239" y="581126"/>
                </a:lnTo>
                <a:close/>
              </a:path>
              <a:path w="3378835" h="1162685">
                <a:moveTo>
                  <a:pt x="3378733" y="581113"/>
                </a:moveTo>
                <a:lnTo>
                  <a:pt x="3376803" y="533527"/>
                </a:lnTo>
                <a:lnTo>
                  <a:pt x="3371113" y="486981"/>
                </a:lnTo>
                <a:lnTo>
                  <a:pt x="3362210" y="443572"/>
                </a:lnTo>
                <a:lnTo>
                  <a:pt x="3362210" y="581139"/>
                </a:lnTo>
                <a:lnTo>
                  <a:pt x="3360128" y="629780"/>
                </a:lnTo>
                <a:lnTo>
                  <a:pt x="3354019" y="677291"/>
                </a:lnTo>
                <a:lnTo>
                  <a:pt x="3344037" y="723493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41"/>
                </a:lnTo>
                <a:lnTo>
                  <a:pt x="3212465" y="963714"/>
                </a:lnTo>
                <a:lnTo>
                  <a:pt x="3180194" y="995997"/>
                </a:lnTo>
                <a:lnTo>
                  <a:pt x="3145409" y="1025601"/>
                </a:lnTo>
                <a:lnTo>
                  <a:pt x="3108299" y="1052360"/>
                </a:lnTo>
                <a:lnTo>
                  <a:pt x="3069031" y="1076109"/>
                </a:lnTo>
                <a:lnTo>
                  <a:pt x="3027769" y="1096683"/>
                </a:lnTo>
                <a:lnTo>
                  <a:pt x="2984690" y="1113878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60"/>
                </a:lnTo>
                <a:lnTo>
                  <a:pt x="2797606" y="1145743"/>
                </a:lnTo>
                <a:lnTo>
                  <a:pt x="581139" y="1145743"/>
                </a:lnTo>
                <a:lnTo>
                  <a:pt x="532498" y="1143660"/>
                </a:lnTo>
                <a:lnTo>
                  <a:pt x="484987" y="1137551"/>
                </a:lnTo>
                <a:lnTo>
                  <a:pt x="438772" y="1127569"/>
                </a:lnTo>
                <a:lnTo>
                  <a:pt x="394055" y="1113878"/>
                </a:lnTo>
                <a:lnTo>
                  <a:pt x="350964" y="1096683"/>
                </a:lnTo>
                <a:lnTo>
                  <a:pt x="309714" y="1076109"/>
                </a:lnTo>
                <a:lnTo>
                  <a:pt x="270433" y="1052360"/>
                </a:lnTo>
                <a:lnTo>
                  <a:pt x="233324" y="1025601"/>
                </a:lnTo>
                <a:lnTo>
                  <a:pt x="198551" y="995997"/>
                </a:lnTo>
                <a:lnTo>
                  <a:pt x="166268" y="963714"/>
                </a:lnTo>
                <a:lnTo>
                  <a:pt x="136664" y="928941"/>
                </a:lnTo>
                <a:lnTo>
                  <a:pt x="109905" y="891819"/>
                </a:lnTo>
                <a:lnTo>
                  <a:pt x="86156" y="852551"/>
                </a:lnTo>
                <a:lnTo>
                  <a:pt x="65595" y="811288"/>
                </a:lnTo>
                <a:lnTo>
                  <a:pt x="48387" y="768210"/>
                </a:lnTo>
                <a:lnTo>
                  <a:pt x="34709" y="723480"/>
                </a:lnTo>
                <a:lnTo>
                  <a:pt x="24714" y="677278"/>
                </a:lnTo>
                <a:lnTo>
                  <a:pt x="18605" y="629780"/>
                </a:lnTo>
                <a:lnTo>
                  <a:pt x="16522" y="581113"/>
                </a:lnTo>
                <a:lnTo>
                  <a:pt x="18605" y="532472"/>
                </a:lnTo>
                <a:lnTo>
                  <a:pt x="24714" y="484962"/>
                </a:lnTo>
                <a:lnTo>
                  <a:pt x="34709" y="438759"/>
                </a:lnTo>
                <a:lnTo>
                  <a:pt x="48387" y="394042"/>
                </a:lnTo>
                <a:lnTo>
                  <a:pt x="65595" y="350964"/>
                </a:lnTo>
                <a:lnTo>
                  <a:pt x="86156" y="309702"/>
                </a:lnTo>
                <a:lnTo>
                  <a:pt x="109905" y="270433"/>
                </a:lnTo>
                <a:lnTo>
                  <a:pt x="136664" y="233324"/>
                </a:lnTo>
                <a:lnTo>
                  <a:pt x="166268" y="198539"/>
                </a:lnTo>
                <a:lnTo>
                  <a:pt x="198551" y="166268"/>
                </a:lnTo>
                <a:lnTo>
                  <a:pt x="233324" y="136652"/>
                </a:lnTo>
                <a:lnTo>
                  <a:pt x="270433" y="109893"/>
                </a:lnTo>
                <a:lnTo>
                  <a:pt x="309714" y="86144"/>
                </a:lnTo>
                <a:lnTo>
                  <a:pt x="350964" y="65582"/>
                </a:lnTo>
                <a:lnTo>
                  <a:pt x="394055" y="48374"/>
                </a:lnTo>
                <a:lnTo>
                  <a:pt x="438772" y="34696"/>
                </a:lnTo>
                <a:lnTo>
                  <a:pt x="484987" y="24714"/>
                </a:lnTo>
                <a:lnTo>
                  <a:pt x="532498" y="18592"/>
                </a:lnTo>
                <a:lnTo>
                  <a:pt x="581139" y="16522"/>
                </a:lnTo>
                <a:lnTo>
                  <a:pt x="2797606" y="16522"/>
                </a:lnTo>
                <a:lnTo>
                  <a:pt x="2846247" y="18592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90" y="48374"/>
                </a:lnTo>
                <a:lnTo>
                  <a:pt x="3027769" y="65582"/>
                </a:lnTo>
                <a:lnTo>
                  <a:pt x="3069031" y="86144"/>
                </a:lnTo>
                <a:lnTo>
                  <a:pt x="3108299" y="109893"/>
                </a:lnTo>
                <a:lnTo>
                  <a:pt x="3145409" y="136664"/>
                </a:lnTo>
                <a:lnTo>
                  <a:pt x="3180194" y="166268"/>
                </a:lnTo>
                <a:lnTo>
                  <a:pt x="3212465" y="198539"/>
                </a:lnTo>
                <a:lnTo>
                  <a:pt x="3242068" y="233324"/>
                </a:lnTo>
                <a:lnTo>
                  <a:pt x="3268827" y="270433"/>
                </a:lnTo>
                <a:lnTo>
                  <a:pt x="3292576" y="309702"/>
                </a:lnTo>
                <a:lnTo>
                  <a:pt x="3313138" y="350964"/>
                </a:lnTo>
                <a:lnTo>
                  <a:pt x="3330346" y="394055"/>
                </a:lnTo>
                <a:lnTo>
                  <a:pt x="3344037" y="438772"/>
                </a:lnTo>
                <a:lnTo>
                  <a:pt x="3354019" y="484987"/>
                </a:lnTo>
                <a:lnTo>
                  <a:pt x="3360128" y="532472"/>
                </a:lnTo>
                <a:lnTo>
                  <a:pt x="3362210" y="581139"/>
                </a:lnTo>
                <a:lnTo>
                  <a:pt x="3362210" y="443572"/>
                </a:lnTo>
                <a:lnTo>
                  <a:pt x="3349053" y="397637"/>
                </a:lnTo>
                <a:lnTo>
                  <a:pt x="3332988" y="355142"/>
                </a:lnTo>
                <a:lnTo>
                  <a:pt x="3313773" y="314286"/>
                </a:lnTo>
                <a:lnTo>
                  <a:pt x="3291535" y="275234"/>
                </a:lnTo>
                <a:lnTo>
                  <a:pt x="3266452" y="238137"/>
                </a:lnTo>
                <a:lnTo>
                  <a:pt x="3238665" y="203136"/>
                </a:lnTo>
                <a:lnTo>
                  <a:pt x="3208324" y="170395"/>
                </a:lnTo>
                <a:lnTo>
                  <a:pt x="3175584" y="140055"/>
                </a:lnTo>
                <a:lnTo>
                  <a:pt x="3140583" y="112268"/>
                </a:lnTo>
                <a:lnTo>
                  <a:pt x="3103486" y="87185"/>
                </a:lnTo>
                <a:lnTo>
                  <a:pt x="3064433" y="64960"/>
                </a:lnTo>
                <a:lnTo>
                  <a:pt x="3023590" y="45732"/>
                </a:lnTo>
                <a:lnTo>
                  <a:pt x="2981083" y="29667"/>
                </a:lnTo>
                <a:lnTo>
                  <a:pt x="2937091" y="16916"/>
                </a:lnTo>
                <a:lnTo>
                  <a:pt x="2935160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606" y="0"/>
                </a:lnTo>
                <a:lnTo>
                  <a:pt x="581139" y="0"/>
                </a:lnTo>
                <a:lnTo>
                  <a:pt x="533552" y="1930"/>
                </a:lnTo>
                <a:lnTo>
                  <a:pt x="486994" y="7620"/>
                </a:lnTo>
                <a:lnTo>
                  <a:pt x="441655" y="16916"/>
                </a:lnTo>
                <a:lnTo>
                  <a:pt x="397649" y="29667"/>
                </a:lnTo>
                <a:lnTo>
                  <a:pt x="355155" y="45732"/>
                </a:lnTo>
                <a:lnTo>
                  <a:pt x="314299" y="64960"/>
                </a:lnTo>
                <a:lnTo>
                  <a:pt x="275247" y="87185"/>
                </a:lnTo>
                <a:lnTo>
                  <a:pt x="238150" y="112268"/>
                </a:lnTo>
                <a:lnTo>
                  <a:pt x="203149" y="140055"/>
                </a:lnTo>
                <a:lnTo>
                  <a:pt x="170408" y="170395"/>
                </a:lnTo>
                <a:lnTo>
                  <a:pt x="140068" y="203149"/>
                </a:lnTo>
                <a:lnTo>
                  <a:pt x="112280" y="238137"/>
                </a:lnTo>
                <a:lnTo>
                  <a:pt x="87198" y="275247"/>
                </a:lnTo>
                <a:lnTo>
                  <a:pt x="64973" y="314299"/>
                </a:lnTo>
                <a:lnTo>
                  <a:pt x="45745" y="355142"/>
                </a:lnTo>
                <a:lnTo>
                  <a:pt x="29679" y="397649"/>
                </a:lnTo>
                <a:lnTo>
                  <a:pt x="16929" y="441655"/>
                </a:lnTo>
                <a:lnTo>
                  <a:pt x="7620" y="486994"/>
                </a:lnTo>
                <a:lnTo>
                  <a:pt x="1930" y="533552"/>
                </a:lnTo>
                <a:lnTo>
                  <a:pt x="0" y="581139"/>
                </a:lnTo>
                <a:lnTo>
                  <a:pt x="1930" y="628726"/>
                </a:lnTo>
                <a:lnTo>
                  <a:pt x="7620" y="675271"/>
                </a:lnTo>
                <a:lnTo>
                  <a:pt x="16929" y="720623"/>
                </a:lnTo>
                <a:lnTo>
                  <a:pt x="29679" y="764628"/>
                </a:lnTo>
                <a:lnTo>
                  <a:pt x="45745" y="807123"/>
                </a:lnTo>
                <a:lnTo>
                  <a:pt x="64973" y="847979"/>
                </a:lnTo>
                <a:lnTo>
                  <a:pt x="87198" y="887018"/>
                </a:lnTo>
                <a:lnTo>
                  <a:pt x="112280" y="924128"/>
                </a:lnTo>
                <a:lnTo>
                  <a:pt x="140068" y="959116"/>
                </a:lnTo>
                <a:lnTo>
                  <a:pt x="170408" y="991870"/>
                </a:lnTo>
                <a:lnTo>
                  <a:pt x="203149" y="1022210"/>
                </a:lnTo>
                <a:lnTo>
                  <a:pt x="238150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55" y="1116520"/>
                </a:lnTo>
                <a:lnTo>
                  <a:pt x="397649" y="1132586"/>
                </a:lnTo>
                <a:lnTo>
                  <a:pt x="441655" y="1145349"/>
                </a:lnTo>
                <a:lnTo>
                  <a:pt x="486994" y="1154645"/>
                </a:lnTo>
                <a:lnTo>
                  <a:pt x="533552" y="1160335"/>
                </a:lnTo>
                <a:lnTo>
                  <a:pt x="581139" y="1162265"/>
                </a:lnTo>
                <a:lnTo>
                  <a:pt x="2797606" y="1162265"/>
                </a:lnTo>
                <a:lnTo>
                  <a:pt x="2845193" y="1160335"/>
                </a:lnTo>
                <a:lnTo>
                  <a:pt x="2891739" y="1154645"/>
                </a:lnTo>
                <a:lnTo>
                  <a:pt x="2935160" y="1145743"/>
                </a:lnTo>
                <a:lnTo>
                  <a:pt x="2937091" y="1145349"/>
                </a:lnTo>
                <a:lnTo>
                  <a:pt x="2981083" y="1132586"/>
                </a:lnTo>
                <a:lnTo>
                  <a:pt x="3023590" y="1116520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85"/>
                </a:lnTo>
                <a:lnTo>
                  <a:pt x="3175584" y="1022197"/>
                </a:lnTo>
                <a:lnTo>
                  <a:pt x="3208324" y="991857"/>
                </a:lnTo>
                <a:lnTo>
                  <a:pt x="3238665" y="959116"/>
                </a:lnTo>
                <a:lnTo>
                  <a:pt x="3266452" y="924115"/>
                </a:lnTo>
                <a:lnTo>
                  <a:pt x="3291535" y="887018"/>
                </a:lnTo>
                <a:lnTo>
                  <a:pt x="3313773" y="847966"/>
                </a:lnTo>
                <a:lnTo>
                  <a:pt x="3332988" y="807110"/>
                </a:lnTo>
                <a:lnTo>
                  <a:pt x="3349053" y="764616"/>
                </a:lnTo>
                <a:lnTo>
                  <a:pt x="3361817" y="720610"/>
                </a:lnTo>
                <a:lnTo>
                  <a:pt x="3371113" y="675259"/>
                </a:lnTo>
                <a:lnTo>
                  <a:pt x="3376803" y="628713"/>
                </a:lnTo>
                <a:lnTo>
                  <a:pt x="3378733" y="581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058525" cy="49345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Begrüßung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&amp;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430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95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spc="-90" b="1">
                <a:solidFill>
                  <a:srgbClr val="0546A2"/>
                </a:solidFill>
                <a:latin typeface="Inter"/>
                <a:cs typeface="Inter"/>
              </a:rPr>
              <a:t>r</a:t>
            </a:r>
            <a:r>
              <a:rPr dirty="0" sz="5750" spc="-114" b="1">
                <a:solidFill>
                  <a:srgbClr val="0546A2"/>
                </a:solidFill>
                <a:latin typeface="Inter"/>
                <a:cs typeface="Inter"/>
              </a:rPr>
              <a:t>s</a:t>
            </a: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70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80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u</a:t>
            </a:r>
            <a:r>
              <a:rPr dirty="0" sz="5750" spc="-95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100" b="1">
                <a:solidFill>
                  <a:srgbClr val="0546A2"/>
                </a:solidFill>
                <a:latin typeface="Inter"/>
                <a:cs typeface="Inter"/>
              </a:rPr>
              <a:t>g</a:t>
            </a:r>
            <a:endParaRPr sz="5750">
              <a:latin typeface="Inter"/>
              <a:cs typeface="Inter"/>
            </a:endParaRPr>
          </a:p>
          <a:p>
            <a:pPr marL="1331595">
              <a:lnSpc>
                <a:spcPct val="100000"/>
              </a:lnSpc>
              <a:spcBef>
                <a:spcPts val="4635"/>
              </a:spcBef>
            </a:pPr>
            <a:r>
              <a:rPr dirty="0" sz="5750" spc="245" i="1">
                <a:solidFill>
                  <a:srgbClr val="0546A2"/>
                </a:solidFill>
                <a:latin typeface="Times New Roman"/>
                <a:cs typeface="Times New Roman"/>
              </a:rPr>
              <a:t>Wir</a:t>
            </a:r>
            <a:r>
              <a:rPr dirty="0" sz="5750" spc="-11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stellen</a:t>
            </a:r>
            <a:r>
              <a:rPr dirty="0" sz="5750" spc="-10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50" i="1">
                <a:solidFill>
                  <a:srgbClr val="0546A2"/>
                </a:solidFill>
                <a:latin typeface="Times New Roman"/>
                <a:cs typeface="Times New Roman"/>
              </a:rPr>
              <a:t>uns</a:t>
            </a:r>
            <a:r>
              <a:rPr dirty="0" sz="5750" spc="-11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80" i="1">
                <a:solidFill>
                  <a:srgbClr val="0546A2"/>
                </a:solidFill>
                <a:latin typeface="Times New Roman"/>
                <a:cs typeface="Times New Roman"/>
              </a:rPr>
              <a:t>einander</a:t>
            </a:r>
            <a:r>
              <a:rPr dirty="0" sz="5750" spc="-10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-285" i="1">
                <a:solidFill>
                  <a:srgbClr val="0546A2"/>
                </a:solidFill>
                <a:latin typeface="Times New Roman"/>
                <a:cs typeface="Times New Roman"/>
              </a:rPr>
              <a:t>vor….</a:t>
            </a:r>
            <a:endParaRPr sz="5750">
              <a:latin typeface="Times New Roman"/>
              <a:cs typeface="Times New Roman"/>
            </a:endParaRPr>
          </a:p>
          <a:p>
            <a:pPr marL="2085339" indent="-376555">
              <a:lnSpc>
                <a:spcPct val="100000"/>
              </a:lnSpc>
              <a:spcBef>
                <a:spcPts val="3350"/>
              </a:spcBef>
              <a:buChar char="•"/>
              <a:tabLst>
                <a:tab pos="2085339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Name</a:t>
            </a:r>
            <a:endParaRPr sz="2700">
              <a:latin typeface="Arial"/>
              <a:cs typeface="Arial"/>
            </a:endParaRPr>
          </a:p>
          <a:p>
            <a:pPr marL="2085339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2085339" algn="l"/>
              </a:tabLst>
            </a:pP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bin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heute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hier,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weil…</a:t>
            </a:r>
            <a:endParaRPr sz="2700">
              <a:latin typeface="Arial"/>
              <a:cs typeface="Arial"/>
            </a:endParaRPr>
          </a:p>
          <a:p>
            <a:pPr marL="2085975" marR="180403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085975" algn="l"/>
              </a:tabLst>
            </a:pP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habe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bereits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Erfahrung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an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Forschungsprojekten…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85892" y="3179254"/>
            <a:ext cx="5082753" cy="6278692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294870" cy="69094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50150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Erfahrungsmaße: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Hintergrund</a:t>
            </a:r>
            <a:r>
              <a:rPr dirty="0" sz="5750" spc="-22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F8CC09"/>
                </a:solidFill>
                <a:latin typeface="Inter"/>
                <a:cs typeface="Inter"/>
              </a:rPr>
              <a:t>I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50">
              <a:latin typeface="Inter"/>
              <a:cs typeface="Inter"/>
            </a:endParaRPr>
          </a:p>
          <a:p>
            <a:pPr marL="1310640" marR="5080">
              <a:lnSpc>
                <a:spcPct val="109400"/>
              </a:lnSpc>
              <a:spcBef>
                <a:spcPts val="5"/>
              </a:spcBef>
              <a:tabLst>
                <a:tab pos="8176895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Erfahrungsmaße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bietet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Möglichkeit,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	Studienergebnisse</a:t>
            </a:r>
            <a:r>
              <a:rPr dirty="0" sz="2700" spc="-9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zu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bewerten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(kommt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aus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dem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Englischen: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,,Patient-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Reported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Outcome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Measures“</a:t>
            </a:r>
            <a:r>
              <a:rPr dirty="0" sz="2700" spc="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(PROMs))</a:t>
            </a:r>
            <a:endParaRPr sz="2700">
              <a:latin typeface="Atkinson Hyperlegible"/>
              <a:cs typeface="Atkinson Hyperlegible"/>
            </a:endParaRPr>
          </a:p>
          <a:p>
            <a:pPr marL="2065020" marR="1489075" indent="-377190">
              <a:lnSpc>
                <a:spcPct val="109400"/>
              </a:lnSpc>
              <a:spcBef>
                <a:spcPts val="1480"/>
              </a:spcBef>
              <a:buChar char="•"/>
              <a:tabLst>
                <a:tab pos="2065020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neuer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Ansatz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Bewertung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der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Versorgungsqualität</a:t>
            </a:r>
            <a:r>
              <a:rPr dirty="0" sz="2700" spc="-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aus</a:t>
            </a:r>
            <a:r>
              <a:rPr dirty="0" sz="2700" spc="-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Patient*innensicht</a:t>
            </a:r>
            <a:endParaRPr sz="2700">
              <a:latin typeface="Arial"/>
              <a:cs typeface="Arial"/>
            </a:endParaRPr>
          </a:p>
          <a:p>
            <a:pPr marL="2065020" marR="23431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065020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nach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subjektiven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Einschätzungen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von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hinsichtlich</a:t>
            </a: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ihrer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Ergebnisse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medizinischer</a:t>
            </a:r>
            <a:r>
              <a:rPr dirty="0" sz="2700" spc="1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Behandlungen</a:t>
            </a:r>
            <a:endParaRPr sz="2700">
              <a:latin typeface="Arial"/>
              <a:cs typeface="Arial"/>
            </a:endParaRPr>
          </a:p>
          <a:p>
            <a:pPr marL="2064385" indent="-376555">
              <a:lnSpc>
                <a:spcPct val="100000"/>
              </a:lnSpc>
              <a:spcBef>
                <a:spcPts val="1785"/>
              </a:spcBef>
              <a:buChar char="•"/>
              <a:tabLst>
                <a:tab pos="2064385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ermöglichen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es,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Patient*innenerfahrungen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und</a:t>
            </a:r>
            <a:endParaRPr sz="2700">
              <a:latin typeface="Arial"/>
              <a:cs typeface="Arial"/>
            </a:endParaRPr>
          </a:p>
          <a:p>
            <a:pPr marL="2065020">
              <a:lnSpc>
                <a:spcPct val="100000"/>
              </a:lnSpc>
              <a:spcBef>
                <a:spcPts val="309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-empfindungen</a:t>
            </a:r>
            <a:r>
              <a:rPr dirty="0" sz="2700" spc="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Gesundheitsversorgung</a:t>
            </a:r>
            <a:r>
              <a:rPr dirty="0" sz="2700" spc="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einzubringen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6489" y="3707183"/>
            <a:ext cx="4019657" cy="2931371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753720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724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919075" cy="72663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50150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Erfahrungsmaße: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Hintergrund</a:t>
            </a:r>
            <a:r>
              <a:rPr dirty="0" sz="5750" spc="-22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F8CC09"/>
                </a:solidFill>
                <a:latin typeface="Inter"/>
                <a:cs typeface="Inter"/>
              </a:rPr>
              <a:t>II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50">
              <a:latin typeface="Inter"/>
              <a:cs typeface="Inter"/>
            </a:endParaRPr>
          </a:p>
          <a:p>
            <a:pPr marL="1310640" marR="496570">
              <a:lnSpc>
                <a:spcPct val="109400"/>
              </a:lnSpc>
              <a:spcBef>
                <a:spcPts val="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Erfahrungsmaße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sind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wichtige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und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aussagekräftige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Größen,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um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den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Erfolg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Studie,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Therapie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oder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Behandlungsmethode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messen.</a:t>
            </a:r>
            <a:endParaRPr sz="2700">
              <a:latin typeface="Atkinson Hyperlegible"/>
              <a:cs typeface="Atkinson Hyperlegible"/>
            </a:endParaRPr>
          </a:p>
          <a:p>
            <a:pPr marL="2065020" marR="373380" indent="-377190">
              <a:lnSpc>
                <a:spcPct val="109400"/>
              </a:lnSpc>
              <a:spcBef>
                <a:spcPts val="1480"/>
              </a:spcBef>
              <a:buChar char="•"/>
              <a:tabLst>
                <a:tab pos="2065020" algn="l"/>
              </a:tabLst>
            </a:pPr>
            <a:r>
              <a:rPr dirty="0" sz="2700" spc="-195">
                <a:solidFill>
                  <a:srgbClr val="0546A2"/>
                </a:solidFill>
                <a:latin typeface="Arial"/>
                <a:cs typeface="Arial"/>
              </a:rPr>
              <a:t>ABER: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Ergebnisqualität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Therapien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wird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Deutschland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hauptsächlich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anhand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klinischen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Indikatoren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Sekundärdaten 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ermittelt</a:t>
            </a:r>
            <a:endParaRPr sz="2700">
              <a:latin typeface="Arial"/>
              <a:cs typeface="Arial"/>
            </a:endParaRPr>
          </a:p>
          <a:p>
            <a:pPr marL="2065020" marR="5080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06502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Einfluss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subjektive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als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Ergebnisgröße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in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Deutschland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noch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wenig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verbreitet: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ermöglichen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einen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neuen</a:t>
            </a:r>
            <a:r>
              <a:rPr dirty="0" sz="2700" spc="-1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Zugang</a:t>
            </a:r>
            <a:endParaRPr sz="2700">
              <a:latin typeface="Arial"/>
              <a:cs typeface="Arial"/>
            </a:endParaRPr>
          </a:p>
          <a:p>
            <a:pPr marL="2065020" marR="91503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065020" algn="l"/>
              </a:tabLst>
            </a:pPr>
            <a:r>
              <a:rPr dirty="0" sz="2700" spc="-140">
                <a:solidFill>
                  <a:srgbClr val="0546A2"/>
                </a:solidFill>
                <a:latin typeface="Arial"/>
                <a:cs typeface="Arial"/>
              </a:rPr>
              <a:t>DENN: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ganzheitlichen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Bewertung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der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Versorgungsqualität</a:t>
            </a:r>
            <a:r>
              <a:rPr dirty="0" sz="2700" spc="-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beitragen</a:t>
            </a:r>
            <a:endParaRPr sz="2700">
              <a:latin typeface="Arial"/>
              <a:cs typeface="Arial"/>
            </a:endParaRPr>
          </a:p>
          <a:p>
            <a:pPr marL="206438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(Steinbeck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546A2"/>
                </a:solidFill>
                <a:latin typeface="Arial"/>
                <a:cs typeface="Arial"/>
              </a:rPr>
              <a:t>2021)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6489" y="3707183"/>
            <a:ext cx="4019657" cy="2931371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753720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765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7319625" cy="58210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50150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Erfahrungsmaße: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220" b="1">
                <a:solidFill>
                  <a:srgbClr val="F8CC09"/>
                </a:solidFill>
                <a:latin typeface="Inter"/>
                <a:cs typeface="Inter"/>
              </a:rPr>
              <a:t>Was</a:t>
            </a:r>
            <a:r>
              <a:rPr dirty="0" sz="5750" spc="-229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F8CC09"/>
                </a:solidFill>
                <a:latin typeface="Inter"/>
                <a:cs typeface="Inter"/>
              </a:rPr>
              <a:t>ist</a:t>
            </a:r>
            <a:r>
              <a:rPr dirty="0" sz="5750" spc="-21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20" b="1">
                <a:solidFill>
                  <a:srgbClr val="F8CC09"/>
                </a:solidFill>
                <a:latin typeface="Inter"/>
                <a:cs typeface="Inter"/>
              </a:rPr>
              <a:t>das?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50">
              <a:latin typeface="Inter"/>
              <a:cs typeface="Inter"/>
            </a:endParaRPr>
          </a:p>
          <a:p>
            <a:pPr marL="2065020" marR="5080" indent="-377190">
              <a:lnSpc>
                <a:spcPct val="109400"/>
              </a:lnSpc>
              <a:spcBef>
                <a:spcPts val="5"/>
              </a:spcBef>
              <a:buChar char="•"/>
              <a:tabLst>
                <a:tab pos="2065020" algn="l"/>
              </a:tabLst>
            </a:pP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Paradigmenwechsel: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hin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einem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verbesserten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Verständnis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Krankheiten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Interventionen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aus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Betroffenen</a:t>
            </a:r>
            <a:endParaRPr sz="2700">
              <a:latin typeface="Arial"/>
              <a:cs typeface="Arial"/>
            </a:endParaRPr>
          </a:p>
          <a:p>
            <a:pPr marL="2065020" marR="1331595" indent="-377190">
              <a:lnSpc>
                <a:spcPct val="109400"/>
              </a:lnSpc>
              <a:spcBef>
                <a:spcPts val="1480"/>
              </a:spcBef>
              <a:buChar char="•"/>
              <a:tabLst>
                <a:tab pos="2065020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dienen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dazu,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Informationen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direkt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Gesundheit,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Leistungsfähigkeit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sammeln</a:t>
            </a:r>
            <a:endParaRPr sz="2700">
              <a:latin typeface="Arial"/>
              <a:cs typeface="Arial"/>
            </a:endParaRPr>
          </a:p>
          <a:p>
            <a:pPr marL="2065020">
              <a:lnSpc>
                <a:spcPct val="100000"/>
              </a:lnSpc>
              <a:spcBef>
                <a:spcPts val="1789"/>
              </a:spcBef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Beispiel:</a:t>
            </a:r>
            <a:endParaRPr sz="2700">
              <a:latin typeface="Arial"/>
              <a:cs typeface="Arial"/>
            </a:endParaRPr>
          </a:p>
          <a:p>
            <a:pPr marL="2065020" marR="93345">
              <a:lnSpc>
                <a:spcPct val="109400"/>
              </a:lnSpc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subjektiven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Einschätzungen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 Berichte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 Patient*innen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45">
                <a:solidFill>
                  <a:srgbClr val="0546A2"/>
                </a:solidFill>
                <a:latin typeface="Arial"/>
                <a:cs typeface="Arial"/>
              </a:rPr>
              <a:t>1)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Symptome,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ihre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körperliche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psychische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Verfassung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2)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Einfluss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Krankheiten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Behandlungen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ihr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tägliches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Leben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53720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7348835" cy="42081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50150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Erfahrungsmaße: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220" b="1">
                <a:solidFill>
                  <a:srgbClr val="F8CC09"/>
                </a:solidFill>
                <a:latin typeface="Inter"/>
                <a:cs typeface="Inter"/>
              </a:rPr>
              <a:t>Was</a:t>
            </a:r>
            <a:r>
              <a:rPr dirty="0" sz="5750" spc="-229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F8CC09"/>
                </a:solidFill>
                <a:latin typeface="Inter"/>
                <a:cs typeface="Inter"/>
              </a:rPr>
              <a:t>ist</a:t>
            </a:r>
            <a:r>
              <a:rPr dirty="0" sz="5750" spc="-21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20" b="1">
                <a:solidFill>
                  <a:srgbClr val="F8CC09"/>
                </a:solidFill>
                <a:latin typeface="Inter"/>
                <a:cs typeface="Inter"/>
              </a:rPr>
              <a:t>das?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</a:pPr>
            <a:endParaRPr sz="6350">
              <a:latin typeface="Inter"/>
              <a:cs typeface="Inter"/>
            </a:endParaRPr>
          </a:p>
          <a:p>
            <a:pPr marL="2064385" indent="-376555">
              <a:lnSpc>
                <a:spcPct val="100000"/>
              </a:lnSpc>
              <a:buChar char="•"/>
              <a:tabLst>
                <a:tab pos="206438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Beispiel: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Umfrage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„Lebensqualität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Augenerkrankungen“:</a:t>
            </a:r>
            <a:endParaRPr sz="2700">
              <a:latin typeface="Arial"/>
              <a:cs typeface="Arial"/>
            </a:endParaRPr>
          </a:p>
          <a:p>
            <a:pPr lvl="1" marL="2441575" indent="-376555">
              <a:lnSpc>
                <a:spcPct val="100000"/>
              </a:lnSpc>
              <a:spcBef>
                <a:spcPts val="1785"/>
              </a:spcBef>
              <a:buChar char="-"/>
              <a:tabLst>
                <a:tab pos="244157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Bewältigung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Sehverlusts: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stark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beeinflusst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Sehverlust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Alltag?</a:t>
            </a:r>
            <a:endParaRPr sz="2700">
              <a:latin typeface="Arial"/>
              <a:cs typeface="Arial"/>
            </a:endParaRPr>
          </a:p>
          <a:p>
            <a:pPr lvl="1" marL="2441575" indent="-376555">
              <a:lnSpc>
                <a:spcPct val="100000"/>
              </a:lnSpc>
              <a:spcBef>
                <a:spcPts val="1789"/>
              </a:spcBef>
              <a:buChar char="-"/>
              <a:tabLst>
                <a:tab pos="244157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Emotionale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Belastung: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emotionalen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Herausforderungen?</a:t>
            </a:r>
            <a:endParaRPr sz="2700">
              <a:latin typeface="Arial"/>
              <a:cs typeface="Arial"/>
            </a:endParaRPr>
          </a:p>
          <a:p>
            <a:pPr lvl="1" marL="2441575" indent="-376555">
              <a:lnSpc>
                <a:spcPct val="100000"/>
              </a:lnSpc>
              <a:spcBef>
                <a:spcPts val="1790"/>
              </a:spcBef>
              <a:buChar char="-"/>
              <a:tabLst>
                <a:tab pos="244157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Mobilität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soziale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Teilhabe: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Inwieweit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Lage,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sozialen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Aktivitäten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teilzunehmen?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53720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5430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10">
                <a:solidFill>
                  <a:srgbClr val="0546A2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852297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Begrüßung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&amp;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505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r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s</a:t>
            </a:r>
            <a:r>
              <a:rPr dirty="0" sz="5750" spc="-280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145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155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u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25" b="1">
                <a:solidFill>
                  <a:srgbClr val="0546A2"/>
                </a:solidFill>
                <a:latin typeface="Inter"/>
                <a:cs typeface="Inter"/>
              </a:rPr>
              <a:t>g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146647" y="4774723"/>
            <a:ext cx="3623310" cy="3560445"/>
          </a:xfrm>
          <a:custGeom>
            <a:avLst/>
            <a:gdLst/>
            <a:ahLst/>
            <a:cxnLst/>
            <a:rect l="l" t="t" r="r" b="b"/>
            <a:pathLst>
              <a:path w="3623309" h="3560445">
                <a:moveTo>
                  <a:pt x="0" y="3560101"/>
                </a:moveTo>
                <a:lnTo>
                  <a:pt x="3622926" y="3560101"/>
                </a:lnTo>
                <a:lnTo>
                  <a:pt x="3622926" y="0"/>
                </a:lnTo>
                <a:lnTo>
                  <a:pt x="0" y="0"/>
                </a:lnTo>
                <a:lnTo>
                  <a:pt x="0" y="3560101"/>
                </a:lnTo>
                <a:close/>
              </a:path>
            </a:pathLst>
          </a:custGeom>
          <a:ln w="10470">
            <a:solidFill>
              <a:srgbClr val="0546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133948" y="8654050"/>
            <a:ext cx="90043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[Name]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45931" y="8654050"/>
            <a:ext cx="90043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[Name]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33948" y="9423137"/>
            <a:ext cx="131762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[Funktion]</a:t>
            </a:r>
            <a:endParaRPr sz="2150">
              <a:latin typeface="Atkinson Hyperlegible"/>
              <a:cs typeface="Atkinson Hyperlegibl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45931" y="9423137"/>
            <a:ext cx="131762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[Funktion]</a:t>
            </a:r>
            <a:endParaRPr sz="2150">
              <a:latin typeface="Atkinson Hyperlegible"/>
              <a:cs typeface="Atkinson Hyperlegibl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128776" y="3680987"/>
            <a:ext cx="224663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Logo</a:t>
            </a:r>
            <a:r>
              <a:rPr dirty="0" sz="215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Organisation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40758" y="3680987"/>
            <a:ext cx="224663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Logo</a:t>
            </a:r>
            <a:r>
              <a:rPr dirty="0" sz="215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Organisation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7863781" y="4769488"/>
            <a:ext cx="3623310" cy="3560445"/>
          </a:xfrm>
          <a:custGeom>
            <a:avLst/>
            <a:gdLst/>
            <a:ahLst/>
            <a:cxnLst/>
            <a:rect l="l" t="t" r="r" b="b"/>
            <a:pathLst>
              <a:path w="3623309" h="3560445">
                <a:moveTo>
                  <a:pt x="0" y="3560101"/>
                </a:moveTo>
                <a:lnTo>
                  <a:pt x="3622926" y="3560101"/>
                </a:lnTo>
                <a:lnTo>
                  <a:pt x="3622926" y="0"/>
                </a:lnTo>
                <a:lnTo>
                  <a:pt x="0" y="0"/>
                </a:lnTo>
                <a:lnTo>
                  <a:pt x="0" y="3560101"/>
                </a:lnTo>
                <a:close/>
              </a:path>
            </a:pathLst>
          </a:custGeom>
          <a:ln w="10470">
            <a:solidFill>
              <a:srgbClr val="0546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2562982" y="8660137"/>
            <a:ext cx="90043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[Name]</a:t>
            </a:r>
            <a:endParaRPr sz="21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562982" y="9429224"/>
            <a:ext cx="131762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[Funktion]</a:t>
            </a:r>
            <a:endParaRPr sz="2150">
              <a:latin typeface="Atkinson Hyperlegible"/>
              <a:cs typeface="Atkinson Hyperlegibl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557809" y="3740161"/>
            <a:ext cx="2246630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Logo</a:t>
            </a:r>
            <a:r>
              <a:rPr dirty="0" sz="215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Organisation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2580915" y="4775572"/>
            <a:ext cx="3623310" cy="3560445"/>
          </a:xfrm>
          <a:custGeom>
            <a:avLst/>
            <a:gdLst/>
            <a:ahLst/>
            <a:cxnLst/>
            <a:rect l="l" t="t" r="r" b="b"/>
            <a:pathLst>
              <a:path w="3623309" h="3560445">
                <a:moveTo>
                  <a:pt x="0" y="3560101"/>
                </a:moveTo>
                <a:lnTo>
                  <a:pt x="3622926" y="3560101"/>
                </a:lnTo>
                <a:lnTo>
                  <a:pt x="3622926" y="0"/>
                </a:lnTo>
                <a:lnTo>
                  <a:pt x="0" y="0"/>
                </a:lnTo>
                <a:lnTo>
                  <a:pt x="0" y="3560101"/>
                </a:lnTo>
                <a:close/>
              </a:path>
            </a:pathLst>
          </a:custGeom>
          <a:ln w="10470">
            <a:solidFill>
              <a:srgbClr val="0546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52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25">
                <a:solidFill>
                  <a:srgbClr val="0546A2"/>
                </a:solidFill>
                <a:latin typeface="Arial"/>
                <a:cs typeface="Arial"/>
              </a:rPr>
              <a:t>40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5443200" cy="77895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550150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Erfahrungsmaße: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204" b="1">
                <a:solidFill>
                  <a:srgbClr val="F8CC09"/>
                </a:solidFill>
                <a:latin typeface="Inter"/>
                <a:cs typeface="Inter"/>
              </a:rPr>
              <a:t>Warum</a:t>
            </a:r>
            <a:r>
              <a:rPr dirty="0" sz="5750" spc="-22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F8CC09"/>
                </a:solidFill>
                <a:latin typeface="Inter"/>
                <a:cs typeface="Inter"/>
              </a:rPr>
              <a:t>ist</a:t>
            </a:r>
            <a:r>
              <a:rPr dirty="0" sz="5750" spc="-21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45" b="1">
                <a:solidFill>
                  <a:srgbClr val="F8CC09"/>
                </a:solidFill>
                <a:latin typeface="Inter"/>
                <a:cs typeface="Inter"/>
              </a:rPr>
              <a:t>das</a:t>
            </a:r>
            <a:r>
              <a:rPr dirty="0" sz="5750" spc="-204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55" b="1">
                <a:solidFill>
                  <a:srgbClr val="F8CC09"/>
                </a:solidFill>
                <a:latin typeface="Inter"/>
                <a:cs typeface="Inter"/>
              </a:rPr>
              <a:t>wichtig?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50">
              <a:latin typeface="Inter"/>
              <a:cs typeface="Inter"/>
            </a:endParaRPr>
          </a:p>
          <a:p>
            <a:pPr marL="2065020" marR="3158490" indent="-377190">
              <a:lnSpc>
                <a:spcPct val="109400"/>
              </a:lnSpc>
              <a:spcBef>
                <a:spcPts val="5"/>
              </a:spcBef>
              <a:buChar char="•"/>
              <a:tabLst>
                <a:tab pos="206502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Ergebnisgrößen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quantitativen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Studien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bereits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oft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Verwendung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standardisierter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Fragebögen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vorgegeben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definiert</a:t>
            </a:r>
            <a:endParaRPr sz="2700">
              <a:latin typeface="Arial"/>
              <a:cs typeface="Arial"/>
            </a:endParaRPr>
          </a:p>
          <a:p>
            <a:pPr marL="2064385">
              <a:lnSpc>
                <a:spcPct val="100000"/>
              </a:lnSpc>
              <a:spcBef>
                <a:spcPts val="52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2016;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Steinbeck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2021)</a:t>
            </a:r>
            <a:endParaRPr sz="1900">
              <a:latin typeface="Arial"/>
              <a:cs typeface="Arial"/>
            </a:endParaRPr>
          </a:p>
          <a:p>
            <a:pPr marL="2065020" marR="2836545" indent="-377825">
              <a:lnSpc>
                <a:spcPct val="109400"/>
              </a:lnSpc>
              <a:spcBef>
                <a:spcPts val="1645"/>
              </a:spcBef>
              <a:buChar char="•"/>
              <a:tabLst>
                <a:tab pos="2065020" algn="l"/>
              </a:tabLst>
            </a:pPr>
            <a:r>
              <a:rPr dirty="0" sz="2700" spc="16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partizipativen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Gesundheitsforschung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sollen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die Forschungsergebnisse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direkten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Einfluss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Lebenswelt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der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Ko-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Forschenden</a:t>
            </a:r>
            <a:r>
              <a:rPr dirty="0" sz="2700" spc="-1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nehmen</a:t>
            </a:r>
            <a:r>
              <a:rPr dirty="0" sz="2700" spc="-1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endParaRPr sz="2700">
              <a:latin typeface="Arial"/>
              <a:cs typeface="Arial"/>
            </a:endParaRPr>
          </a:p>
          <a:p>
            <a:pPr marL="206438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(Behrisch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2018;</a:t>
            </a:r>
            <a:r>
              <a:rPr dirty="0" sz="1900" spc="-7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2021)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2991485" marR="1929130">
              <a:lnSpc>
                <a:spcPct val="1094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Erfahrungsmaße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geben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Patient*innen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Stimme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und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erlauben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es,</a:t>
            </a:r>
            <a:r>
              <a:rPr dirty="0" sz="2700" spc="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ihre</a:t>
            </a:r>
            <a:r>
              <a:rPr dirty="0" sz="2700" spc="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Sichtweise</a:t>
            </a:r>
            <a:r>
              <a:rPr dirty="0" sz="2700" spc="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bei</a:t>
            </a:r>
            <a:r>
              <a:rPr dirty="0" sz="2700" spc="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Festlegung</a:t>
            </a:r>
            <a:r>
              <a:rPr dirty="0" sz="2700" spc="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von</a:t>
            </a:r>
            <a:r>
              <a:rPr dirty="0" sz="2700" spc="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Ergebnisgrößen,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woran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Erfolg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einer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Studie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oder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Behandlung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gemessen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wird, einzubringen</a:t>
            </a:r>
            <a:endParaRPr sz="2700">
              <a:latin typeface="Atkinson Hyperlegible"/>
              <a:cs typeface="Atkinson Hyperlegible"/>
            </a:endParaRPr>
          </a:p>
          <a:p>
            <a:pPr marL="299148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(Steinbeck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0546A2"/>
                </a:solidFill>
                <a:latin typeface="Arial"/>
                <a:cs typeface="Arial"/>
              </a:rPr>
              <a:t>2021)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53720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5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89467" y="7497159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04" y="219710"/>
                </a:moveTo>
                <a:lnTo>
                  <a:pt x="816952" y="89954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34"/>
                </a:lnTo>
                <a:lnTo>
                  <a:pt x="1023810" y="222834"/>
                </a:lnTo>
                <a:lnTo>
                  <a:pt x="813828" y="344068"/>
                </a:lnTo>
                <a:lnTo>
                  <a:pt x="816952" y="349465"/>
                </a:lnTo>
                <a:lnTo>
                  <a:pt x="1041704" y="219710"/>
                </a:lnTo>
                <a:close/>
              </a:path>
              <a:path w="1277620" h="440054">
                <a:moveTo>
                  <a:pt x="1277442" y="219710"/>
                </a:moveTo>
                <a:lnTo>
                  <a:pt x="1272971" y="175475"/>
                </a:lnTo>
                <a:lnTo>
                  <a:pt x="1271193" y="169760"/>
                </a:lnTo>
                <a:lnTo>
                  <a:pt x="1271193" y="219710"/>
                </a:lnTo>
                <a:lnTo>
                  <a:pt x="1265542" y="268605"/>
                </a:lnTo>
                <a:lnTo>
                  <a:pt x="1249464" y="313512"/>
                </a:lnTo>
                <a:lnTo>
                  <a:pt x="1224241" y="353148"/>
                </a:lnTo>
                <a:lnTo>
                  <a:pt x="1191158" y="386232"/>
                </a:lnTo>
                <a:lnTo>
                  <a:pt x="1151521" y="411454"/>
                </a:lnTo>
                <a:lnTo>
                  <a:pt x="1106614" y="427532"/>
                </a:lnTo>
                <a:lnTo>
                  <a:pt x="1057732" y="433184"/>
                </a:lnTo>
                <a:lnTo>
                  <a:pt x="219722" y="433184"/>
                </a:lnTo>
                <a:lnTo>
                  <a:pt x="170827" y="427532"/>
                </a:lnTo>
                <a:lnTo>
                  <a:pt x="125920" y="411454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65" y="313512"/>
                </a:lnTo>
                <a:lnTo>
                  <a:pt x="11887" y="268592"/>
                </a:lnTo>
                <a:lnTo>
                  <a:pt x="6235" y="219710"/>
                </a:lnTo>
                <a:lnTo>
                  <a:pt x="11887" y="170815"/>
                </a:lnTo>
                <a:lnTo>
                  <a:pt x="27965" y="125907"/>
                </a:lnTo>
                <a:lnTo>
                  <a:pt x="53200" y="86271"/>
                </a:lnTo>
                <a:lnTo>
                  <a:pt x="86283" y="53200"/>
                </a:lnTo>
                <a:lnTo>
                  <a:pt x="125920" y="27978"/>
                </a:lnTo>
                <a:lnTo>
                  <a:pt x="170827" y="11887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87"/>
                </a:lnTo>
                <a:lnTo>
                  <a:pt x="1151521" y="27978"/>
                </a:lnTo>
                <a:lnTo>
                  <a:pt x="1191158" y="53200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27"/>
                </a:lnTo>
                <a:lnTo>
                  <a:pt x="1271193" y="219710"/>
                </a:lnTo>
                <a:lnTo>
                  <a:pt x="1271193" y="169760"/>
                </a:lnTo>
                <a:lnTo>
                  <a:pt x="1239875" y="96951"/>
                </a:lnTo>
                <a:lnTo>
                  <a:pt x="1213015" y="64414"/>
                </a:lnTo>
                <a:lnTo>
                  <a:pt x="1180490" y="37566"/>
                </a:lnTo>
                <a:lnTo>
                  <a:pt x="1143165" y="17284"/>
                </a:lnTo>
                <a:lnTo>
                  <a:pt x="1107668" y="6248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84"/>
                </a:lnTo>
                <a:lnTo>
                  <a:pt x="96951" y="37566"/>
                </a:lnTo>
                <a:lnTo>
                  <a:pt x="64427" y="64427"/>
                </a:lnTo>
                <a:lnTo>
                  <a:pt x="37579" y="96951"/>
                </a:lnTo>
                <a:lnTo>
                  <a:pt x="17297" y="134264"/>
                </a:lnTo>
                <a:lnTo>
                  <a:pt x="4470" y="175488"/>
                </a:lnTo>
                <a:lnTo>
                  <a:pt x="0" y="219710"/>
                </a:lnTo>
                <a:lnTo>
                  <a:pt x="4470" y="263944"/>
                </a:lnTo>
                <a:lnTo>
                  <a:pt x="17297" y="305155"/>
                </a:lnTo>
                <a:lnTo>
                  <a:pt x="37579" y="342468"/>
                </a:lnTo>
                <a:lnTo>
                  <a:pt x="64427" y="375005"/>
                </a:lnTo>
                <a:lnTo>
                  <a:pt x="96951" y="401853"/>
                </a:lnTo>
                <a:lnTo>
                  <a:pt x="134277" y="422135"/>
                </a:lnTo>
                <a:lnTo>
                  <a:pt x="175488" y="434949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49"/>
                </a:lnTo>
                <a:lnTo>
                  <a:pt x="1107630" y="433184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68"/>
                </a:lnTo>
                <a:lnTo>
                  <a:pt x="1260157" y="305155"/>
                </a:lnTo>
                <a:lnTo>
                  <a:pt x="1272971" y="263931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32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70">
                <a:solidFill>
                  <a:srgbClr val="0546A2"/>
                </a:solidFill>
                <a:latin typeface="Arial"/>
                <a:cs typeface="Arial"/>
              </a:rPr>
              <a:t>41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529082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05" b="1">
                <a:solidFill>
                  <a:srgbClr val="0546A2"/>
                </a:solidFill>
                <a:latin typeface="Inter"/>
                <a:cs typeface="Inter"/>
              </a:rPr>
              <a:t>Gruppenarbeit: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6485" y="1824941"/>
            <a:ext cx="10139680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350" indent="2540">
              <a:lnSpc>
                <a:spcPct val="100400"/>
              </a:lnSpc>
              <a:spcBef>
                <a:spcPts val="90"/>
              </a:spcBef>
            </a:pPr>
            <a:r>
              <a:rPr dirty="0" sz="5750" spc="-110" b="1">
                <a:solidFill>
                  <a:srgbClr val="F8CC09"/>
                </a:solidFill>
                <a:latin typeface="Inter"/>
                <a:cs typeface="Inter"/>
              </a:rPr>
              <a:t>Gemeinsam</a:t>
            </a:r>
            <a:r>
              <a:rPr dirty="0" sz="5750" spc="-15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00" b="1">
                <a:solidFill>
                  <a:srgbClr val="F8CC09"/>
                </a:solidFill>
                <a:latin typeface="Inter"/>
                <a:cs typeface="Inter"/>
              </a:rPr>
              <a:t>Erfahrungsmaße </a:t>
            </a:r>
            <a:r>
              <a:rPr dirty="0" sz="5750" spc="-10" b="1">
                <a:solidFill>
                  <a:srgbClr val="F8CC09"/>
                </a:solidFill>
                <a:latin typeface="Inter"/>
                <a:cs typeface="Inter"/>
              </a:rPr>
              <a:t>festlegen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68899" y="4053667"/>
            <a:ext cx="13088619" cy="46869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Jetzt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65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" i="1">
                <a:solidFill>
                  <a:srgbClr val="0546A2"/>
                </a:solidFill>
                <a:latin typeface="Times New Roman"/>
                <a:cs typeface="Times New Roman"/>
              </a:rPr>
              <a:t>gefragt…</a:t>
            </a:r>
            <a:endParaRPr sz="5750">
              <a:latin typeface="Times New Roman"/>
              <a:cs typeface="Times New Roman"/>
            </a:endParaRPr>
          </a:p>
          <a:p>
            <a:pPr marL="1630045" marR="5080">
              <a:lnSpc>
                <a:spcPct val="107700"/>
              </a:lnSpc>
              <a:spcBef>
                <a:spcPts val="3404"/>
              </a:spcBef>
            </a:pP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Stellen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vor: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Wissenschaftler*innen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AugUR-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Studie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kommt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Beeinträchtigung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(degenerativen)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Augenerkrankungen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Alltagsleben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vertieft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erforschen,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besser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verstehen,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verbesserte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Frage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kommen.</a:t>
            </a:r>
            <a:endParaRPr sz="2550">
              <a:latin typeface="Arial"/>
              <a:cs typeface="Arial"/>
            </a:endParaRPr>
          </a:p>
          <a:p>
            <a:pPr marL="1630045" marR="233679">
              <a:lnSpc>
                <a:spcPct val="107700"/>
              </a:lnSpc>
              <a:spcBef>
                <a:spcPts val="5"/>
              </a:spcBef>
            </a:pP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nun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festlegen,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Aspekte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Augenerkrankungen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6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seiner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genau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untersuchen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möchte.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legen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fest,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welche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Ergebnisgrößen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bzw.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Rahmen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gemeinsam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erhoben</a:t>
            </a:r>
            <a:r>
              <a:rPr dirty="0" sz="2550" spc="-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550" spc="-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sollen.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54305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61"/>
                </a:lnTo>
                <a:lnTo>
                  <a:pt x="1191171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40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99" y="268605"/>
                </a:lnTo>
                <a:lnTo>
                  <a:pt x="6248" y="219710"/>
                </a:lnTo>
                <a:lnTo>
                  <a:pt x="11899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13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40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27"/>
                </a:lnTo>
                <a:lnTo>
                  <a:pt x="1180490" y="37579"/>
                </a:lnTo>
                <a:lnTo>
                  <a:pt x="1143177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83" y="175501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956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529082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05" b="1">
                <a:solidFill>
                  <a:srgbClr val="0546A2"/>
                </a:solidFill>
                <a:latin typeface="Inter"/>
                <a:cs typeface="Inter"/>
              </a:rPr>
              <a:t>Gruppenarbeit: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6485" y="1824941"/>
            <a:ext cx="10139680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350" indent="2540">
              <a:lnSpc>
                <a:spcPct val="100400"/>
              </a:lnSpc>
              <a:spcBef>
                <a:spcPts val="90"/>
              </a:spcBef>
            </a:pPr>
            <a:r>
              <a:rPr dirty="0" sz="5750" spc="-110" b="1">
                <a:solidFill>
                  <a:srgbClr val="F8CC09"/>
                </a:solidFill>
                <a:latin typeface="Inter"/>
                <a:cs typeface="Inter"/>
              </a:rPr>
              <a:t>Gemeinsam</a:t>
            </a:r>
            <a:r>
              <a:rPr dirty="0" sz="5750" spc="-15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00" b="1">
                <a:solidFill>
                  <a:srgbClr val="F8CC09"/>
                </a:solidFill>
                <a:latin typeface="Inter"/>
                <a:cs typeface="Inter"/>
              </a:rPr>
              <a:t>Erfahrungsmaße </a:t>
            </a:r>
            <a:r>
              <a:rPr dirty="0" sz="5750" spc="-10" b="1">
                <a:solidFill>
                  <a:srgbClr val="F8CC09"/>
                </a:solidFill>
                <a:latin typeface="Inter"/>
                <a:cs typeface="Inter"/>
              </a:rPr>
              <a:t>festlegen</a:t>
            </a:r>
            <a:endParaRPr sz="5750">
              <a:latin typeface="Inter"/>
              <a:cs typeface="Inter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610" y="4421307"/>
            <a:ext cx="13405449" cy="5526033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54305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61"/>
                </a:lnTo>
                <a:lnTo>
                  <a:pt x="1191171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40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99" y="268605"/>
                </a:lnTo>
                <a:lnTo>
                  <a:pt x="6248" y="219710"/>
                </a:lnTo>
                <a:lnTo>
                  <a:pt x="11899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13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40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27"/>
                </a:lnTo>
                <a:lnTo>
                  <a:pt x="1180490" y="37579"/>
                </a:lnTo>
                <a:lnTo>
                  <a:pt x="1143177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83" y="175501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1015675"/>
            <a:ext cx="20104100" cy="31750"/>
          </a:xfrm>
          <a:custGeom>
            <a:avLst/>
            <a:gdLst/>
            <a:ahLst/>
            <a:cxnLst/>
            <a:rect l="l" t="t" r="r" b="b"/>
            <a:pathLst>
              <a:path w="20104100" h="31750">
                <a:moveTo>
                  <a:pt x="0" y="0"/>
                </a:moveTo>
                <a:lnTo>
                  <a:pt x="0" y="31412"/>
                </a:lnTo>
                <a:lnTo>
                  <a:pt x="20104099" y="31412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054842" y="308380"/>
            <a:ext cx="2825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43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8378" y="1769865"/>
            <a:ext cx="14546580" cy="57181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400" spc="229" i="1">
                <a:solidFill>
                  <a:srgbClr val="FFFFFF"/>
                </a:solidFill>
                <a:latin typeface="Times New Roman"/>
                <a:cs typeface="Times New Roman"/>
              </a:rPr>
              <a:t>Gruppenarbeit</a:t>
            </a:r>
            <a:r>
              <a:rPr dirty="0" sz="8400" spc="-459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8400" spc="450" i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8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100">
              <a:latin typeface="Times New Roman"/>
              <a:cs typeface="Times New Roman"/>
            </a:endParaRPr>
          </a:p>
          <a:p>
            <a:pPr marL="5888990" marR="6350">
              <a:lnSpc>
                <a:spcPct val="100400"/>
              </a:lnSpc>
            </a:pPr>
            <a:r>
              <a:rPr dirty="0" sz="5750" spc="-10" b="1">
                <a:solidFill>
                  <a:srgbClr val="FFFFFF"/>
                </a:solidFill>
                <a:latin typeface="Inter"/>
                <a:cs typeface="Inter"/>
              </a:rPr>
              <a:t>Gemeinsame </a:t>
            </a:r>
            <a:r>
              <a:rPr dirty="0" sz="5750" spc="-114" b="1">
                <a:solidFill>
                  <a:srgbClr val="FFFFFF"/>
                </a:solidFill>
                <a:latin typeface="Inter"/>
                <a:cs typeface="Inter"/>
              </a:rPr>
              <a:t>Entwicklung</a:t>
            </a:r>
            <a:r>
              <a:rPr dirty="0" sz="5750" spc="-175" b="1">
                <a:solidFill>
                  <a:srgbClr val="FFFFFF"/>
                </a:solidFill>
                <a:latin typeface="Inter"/>
                <a:cs typeface="Inter"/>
              </a:rPr>
              <a:t> </a:t>
            </a:r>
            <a:r>
              <a:rPr dirty="0" sz="5750" spc="-20" b="1">
                <a:solidFill>
                  <a:srgbClr val="FFFFFF"/>
                </a:solidFill>
                <a:latin typeface="Inter"/>
                <a:cs typeface="Inter"/>
              </a:rPr>
              <a:t>eines </a:t>
            </a:r>
            <a:r>
              <a:rPr dirty="0" sz="5750" spc="-120" b="1">
                <a:solidFill>
                  <a:srgbClr val="FFFFFF"/>
                </a:solidFill>
                <a:latin typeface="Inter"/>
                <a:cs typeface="Inter"/>
              </a:rPr>
              <a:t>Befragungsinstrumentes</a:t>
            </a:r>
            <a:endParaRPr sz="5750">
              <a:latin typeface="Inter"/>
              <a:cs typeface="Inter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2680538" y="5184082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5" h="1162685">
                <a:moveTo>
                  <a:pt x="2755239" y="581126"/>
                </a:moveTo>
                <a:lnTo>
                  <a:pt x="2160790" y="237921"/>
                </a:lnTo>
                <a:lnTo>
                  <a:pt x="2152523" y="252234"/>
                </a:lnTo>
                <a:lnTo>
                  <a:pt x="2707881" y="572858"/>
                </a:lnTo>
                <a:lnTo>
                  <a:pt x="623493" y="572858"/>
                </a:lnTo>
                <a:lnTo>
                  <a:pt x="623493" y="589381"/>
                </a:lnTo>
                <a:lnTo>
                  <a:pt x="2707881" y="589381"/>
                </a:lnTo>
                <a:lnTo>
                  <a:pt x="2152523" y="910031"/>
                </a:lnTo>
                <a:lnTo>
                  <a:pt x="2160790" y="924331"/>
                </a:lnTo>
                <a:lnTo>
                  <a:pt x="2755239" y="581126"/>
                </a:lnTo>
                <a:close/>
              </a:path>
              <a:path w="3378835" h="1162685">
                <a:moveTo>
                  <a:pt x="3378733" y="581113"/>
                </a:moveTo>
                <a:lnTo>
                  <a:pt x="3376803" y="533527"/>
                </a:lnTo>
                <a:lnTo>
                  <a:pt x="3371113" y="486981"/>
                </a:lnTo>
                <a:lnTo>
                  <a:pt x="3362210" y="443572"/>
                </a:lnTo>
                <a:lnTo>
                  <a:pt x="3362210" y="581139"/>
                </a:lnTo>
                <a:lnTo>
                  <a:pt x="3360128" y="629780"/>
                </a:lnTo>
                <a:lnTo>
                  <a:pt x="3354019" y="677291"/>
                </a:lnTo>
                <a:lnTo>
                  <a:pt x="3344037" y="723493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41"/>
                </a:lnTo>
                <a:lnTo>
                  <a:pt x="3212465" y="963714"/>
                </a:lnTo>
                <a:lnTo>
                  <a:pt x="3180194" y="995997"/>
                </a:lnTo>
                <a:lnTo>
                  <a:pt x="3145409" y="1025601"/>
                </a:lnTo>
                <a:lnTo>
                  <a:pt x="3108299" y="1052360"/>
                </a:lnTo>
                <a:lnTo>
                  <a:pt x="3069031" y="1076109"/>
                </a:lnTo>
                <a:lnTo>
                  <a:pt x="3027769" y="1096683"/>
                </a:lnTo>
                <a:lnTo>
                  <a:pt x="2984690" y="1113878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60"/>
                </a:lnTo>
                <a:lnTo>
                  <a:pt x="2797606" y="1145743"/>
                </a:lnTo>
                <a:lnTo>
                  <a:pt x="581139" y="1145743"/>
                </a:lnTo>
                <a:lnTo>
                  <a:pt x="532498" y="1143660"/>
                </a:lnTo>
                <a:lnTo>
                  <a:pt x="484987" y="1137551"/>
                </a:lnTo>
                <a:lnTo>
                  <a:pt x="438772" y="1127569"/>
                </a:lnTo>
                <a:lnTo>
                  <a:pt x="394055" y="1113878"/>
                </a:lnTo>
                <a:lnTo>
                  <a:pt x="350964" y="1096683"/>
                </a:lnTo>
                <a:lnTo>
                  <a:pt x="309714" y="1076109"/>
                </a:lnTo>
                <a:lnTo>
                  <a:pt x="270433" y="1052360"/>
                </a:lnTo>
                <a:lnTo>
                  <a:pt x="233324" y="1025601"/>
                </a:lnTo>
                <a:lnTo>
                  <a:pt x="198551" y="995997"/>
                </a:lnTo>
                <a:lnTo>
                  <a:pt x="166268" y="963714"/>
                </a:lnTo>
                <a:lnTo>
                  <a:pt x="136664" y="928941"/>
                </a:lnTo>
                <a:lnTo>
                  <a:pt x="109905" y="891819"/>
                </a:lnTo>
                <a:lnTo>
                  <a:pt x="86156" y="852551"/>
                </a:lnTo>
                <a:lnTo>
                  <a:pt x="65595" y="811288"/>
                </a:lnTo>
                <a:lnTo>
                  <a:pt x="48387" y="768210"/>
                </a:lnTo>
                <a:lnTo>
                  <a:pt x="34709" y="723480"/>
                </a:lnTo>
                <a:lnTo>
                  <a:pt x="24714" y="677278"/>
                </a:lnTo>
                <a:lnTo>
                  <a:pt x="18605" y="629780"/>
                </a:lnTo>
                <a:lnTo>
                  <a:pt x="16522" y="581113"/>
                </a:lnTo>
                <a:lnTo>
                  <a:pt x="18605" y="532472"/>
                </a:lnTo>
                <a:lnTo>
                  <a:pt x="24714" y="484962"/>
                </a:lnTo>
                <a:lnTo>
                  <a:pt x="34709" y="438759"/>
                </a:lnTo>
                <a:lnTo>
                  <a:pt x="48387" y="394042"/>
                </a:lnTo>
                <a:lnTo>
                  <a:pt x="65595" y="350964"/>
                </a:lnTo>
                <a:lnTo>
                  <a:pt x="86156" y="309702"/>
                </a:lnTo>
                <a:lnTo>
                  <a:pt x="109905" y="270433"/>
                </a:lnTo>
                <a:lnTo>
                  <a:pt x="136664" y="233324"/>
                </a:lnTo>
                <a:lnTo>
                  <a:pt x="166268" y="198539"/>
                </a:lnTo>
                <a:lnTo>
                  <a:pt x="198551" y="166268"/>
                </a:lnTo>
                <a:lnTo>
                  <a:pt x="233324" y="136652"/>
                </a:lnTo>
                <a:lnTo>
                  <a:pt x="270433" y="109893"/>
                </a:lnTo>
                <a:lnTo>
                  <a:pt x="309714" y="86144"/>
                </a:lnTo>
                <a:lnTo>
                  <a:pt x="350964" y="65582"/>
                </a:lnTo>
                <a:lnTo>
                  <a:pt x="394055" y="48374"/>
                </a:lnTo>
                <a:lnTo>
                  <a:pt x="438772" y="34696"/>
                </a:lnTo>
                <a:lnTo>
                  <a:pt x="484987" y="24714"/>
                </a:lnTo>
                <a:lnTo>
                  <a:pt x="532498" y="18592"/>
                </a:lnTo>
                <a:lnTo>
                  <a:pt x="581139" y="16522"/>
                </a:lnTo>
                <a:lnTo>
                  <a:pt x="2797606" y="16522"/>
                </a:lnTo>
                <a:lnTo>
                  <a:pt x="2846247" y="18592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90" y="48374"/>
                </a:lnTo>
                <a:lnTo>
                  <a:pt x="3027769" y="65582"/>
                </a:lnTo>
                <a:lnTo>
                  <a:pt x="3069031" y="86144"/>
                </a:lnTo>
                <a:lnTo>
                  <a:pt x="3108299" y="109893"/>
                </a:lnTo>
                <a:lnTo>
                  <a:pt x="3145409" y="136664"/>
                </a:lnTo>
                <a:lnTo>
                  <a:pt x="3180194" y="166268"/>
                </a:lnTo>
                <a:lnTo>
                  <a:pt x="3212465" y="198539"/>
                </a:lnTo>
                <a:lnTo>
                  <a:pt x="3242068" y="233324"/>
                </a:lnTo>
                <a:lnTo>
                  <a:pt x="3268827" y="270433"/>
                </a:lnTo>
                <a:lnTo>
                  <a:pt x="3292576" y="309702"/>
                </a:lnTo>
                <a:lnTo>
                  <a:pt x="3313138" y="350964"/>
                </a:lnTo>
                <a:lnTo>
                  <a:pt x="3330346" y="394055"/>
                </a:lnTo>
                <a:lnTo>
                  <a:pt x="3344037" y="438772"/>
                </a:lnTo>
                <a:lnTo>
                  <a:pt x="3354019" y="484987"/>
                </a:lnTo>
                <a:lnTo>
                  <a:pt x="3360128" y="532472"/>
                </a:lnTo>
                <a:lnTo>
                  <a:pt x="3362210" y="581139"/>
                </a:lnTo>
                <a:lnTo>
                  <a:pt x="3362210" y="443572"/>
                </a:lnTo>
                <a:lnTo>
                  <a:pt x="3349053" y="397637"/>
                </a:lnTo>
                <a:lnTo>
                  <a:pt x="3332988" y="355142"/>
                </a:lnTo>
                <a:lnTo>
                  <a:pt x="3313773" y="314286"/>
                </a:lnTo>
                <a:lnTo>
                  <a:pt x="3291535" y="275234"/>
                </a:lnTo>
                <a:lnTo>
                  <a:pt x="3266452" y="238137"/>
                </a:lnTo>
                <a:lnTo>
                  <a:pt x="3238665" y="203136"/>
                </a:lnTo>
                <a:lnTo>
                  <a:pt x="3208324" y="170395"/>
                </a:lnTo>
                <a:lnTo>
                  <a:pt x="3175584" y="140055"/>
                </a:lnTo>
                <a:lnTo>
                  <a:pt x="3140583" y="112268"/>
                </a:lnTo>
                <a:lnTo>
                  <a:pt x="3103486" y="87185"/>
                </a:lnTo>
                <a:lnTo>
                  <a:pt x="3064433" y="64960"/>
                </a:lnTo>
                <a:lnTo>
                  <a:pt x="3023590" y="45732"/>
                </a:lnTo>
                <a:lnTo>
                  <a:pt x="2981083" y="29667"/>
                </a:lnTo>
                <a:lnTo>
                  <a:pt x="2937091" y="16916"/>
                </a:lnTo>
                <a:lnTo>
                  <a:pt x="2935160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606" y="0"/>
                </a:lnTo>
                <a:lnTo>
                  <a:pt x="581139" y="0"/>
                </a:lnTo>
                <a:lnTo>
                  <a:pt x="533552" y="1930"/>
                </a:lnTo>
                <a:lnTo>
                  <a:pt x="486994" y="7620"/>
                </a:lnTo>
                <a:lnTo>
                  <a:pt x="441655" y="16916"/>
                </a:lnTo>
                <a:lnTo>
                  <a:pt x="397649" y="29667"/>
                </a:lnTo>
                <a:lnTo>
                  <a:pt x="355155" y="45732"/>
                </a:lnTo>
                <a:lnTo>
                  <a:pt x="314299" y="64960"/>
                </a:lnTo>
                <a:lnTo>
                  <a:pt x="275247" y="87185"/>
                </a:lnTo>
                <a:lnTo>
                  <a:pt x="238150" y="112268"/>
                </a:lnTo>
                <a:lnTo>
                  <a:pt x="203149" y="140055"/>
                </a:lnTo>
                <a:lnTo>
                  <a:pt x="170408" y="170395"/>
                </a:lnTo>
                <a:lnTo>
                  <a:pt x="140068" y="203149"/>
                </a:lnTo>
                <a:lnTo>
                  <a:pt x="112280" y="238137"/>
                </a:lnTo>
                <a:lnTo>
                  <a:pt x="87198" y="275247"/>
                </a:lnTo>
                <a:lnTo>
                  <a:pt x="64973" y="314299"/>
                </a:lnTo>
                <a:lnTo>
                  <a:pt x="45745" y="355142"/>
                </a:lnTo>
                <a:lnTo>
                  <a:pt x="29679" y="397649"/>
                </a:lnTo>
                <a:lnTo>
                  <a:pt x="16929" y="441655"/>
                </a:lnTo>
                <a:lnTo>
                  <a:pt x="7620" y="486994"/>
                </a:lnTo>
                <a:lnTo>
                  <a:pt x="1930" y="533552"/>
                </a:lnTo>
                <a:lnTo>
                  <a:pt x="0" y="581139"/>
                </a:lnTo>
                <a:lnTo>
                  <a:pt x="1930" y="628726"/>
                </a:lnTo>
                <a:lnTo>
                  <a:pt x="7620" y="675271"/>
                </a:lnTo>
                <a:lnTo>
                  <a:pt x="16929" y="720623"/>
                </a:lnTo>
                <a:lnTo>
                  <a:pt x="29679" y="764628"/>
                </a:lnTo>
                <a:lnTo>
                  <a:pt x="45745" y="807123"/>
                </a:lnTo>
                <a:lnTo>
                  <a:pt x="64973" y="847979"/>
                </a:lnTo>
                <a:lnTo>
                  <a:pt x="87198" y="887018"/>
                </a:lnTo>
                <a:lnTo>
                  <a:pt x="112280" y="924128"/>
                </a:lnTo>
                <a:lnTo>
                  <a:pt x="140068" y="959116"/>
                </a:lnTo>
                <a:lnTo>
                  <a:pt x="170408" y="991870"/>
                </a:lnTo>
                <a:lnTo>
                  <a:pt x="203149" y="1022210"/>
                </a:lnTo>
                <a:lnTo>
                  <a:pt x="238150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55" y="1116520"/>
                </a:lnTo>
                <a:lnTo>
                  <a:pt x="397649" y="1132586"/>
                </a:lnTo>
                <a:lnTo>
                  <a:pt x="441655" y="1145349"/>
                </a:lnTo>
                <a:lnTo>
                  <a:pt x="486994" y="1154645"/>
                </a:lnTo>
                <a:lnTo>
                  <a:pt x="533552" y="1160335"/>
                </a:lnTo>
                <a:lnTo>
                  <a:pt x="581139" y="1162265"/>
                </a:lnTo>
                <a:lnTo>
                  <a:pt x="2797606" y="1162265"/>
                </a:lnTo>
                <a:lnTo>
                  <a:pt x="2845193" y="1160335"/>
                </a:lnTo>
                <a:lnTo>
                  <a:pt x="2891739" y="1154645"/>
                </a:lnTo>
                <a:lnTo>
                  <a:pt x="2935160" y="1145743"/>
                </a:lnTo>
                <a:lnTo>
                  <a:pt x="2937091" y="1145349"/>
                </a:lnTo>
                <a:lnTo>
                  <a:pt x="2981083" y="1132586"/>
                </a:lnTo>
                <a:lnTo>
                  <a:pt x="3023590" y="1116520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85"/>
                </a:lnTo>
                <a:lnTo>
                  <a:pt x="3175584" y="1022197"/>
                </a:lnTo>
                <a:lnTo>
                  <a:pt x="3208324" y="991857"/>
                </a:lnTo>
                <a:lnTo>
                  <a:pt x="3238665" y="959116"/>
                </a:lnTo>
                <a:lnTo>
                  <a:pt x="3266452" y="924115"/>
                </a:lnTo>
                <a:lnTo>
                  <a:pt x="3291535" y="887018"/>
                </a:lnTo>
                <a:lnTo>
                  <a:pt x="3313773" y="847966"/>
                </a:lnTo>
                <a:lnTo>
                  <a:pt x="3332988" y="807110"/>
                </a:lnTo>
                <a:lnTo>
                  <a:pt x="3349053" y="764616"/>
                </a:lnTo>
                <a:lnTo>
                  <a:pt x="3361817" y="720610"/>
                </a:lnTo>
                <a:lnTo>
                  <a:pt x="3371113" y="675259"/>
                </a:lnTo>
                <a:lnTo>
                  <a:pt x="3376803" y="628713"/>
                </a:lnTo>
                <a:lnTo>
                  <a:pt x="3378733" y="581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25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058525" cy="49345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Begrüßung</a:t>
            </a: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&amp;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430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95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spc="-90" b="1">
                <a:solidFill>
                  <a:srgbClr val="0546A2"/>
                </a:solidFill>
                <a:latin typeface="Inter"/>
                <a:cs typeface="Inter"/>
              </a:rPr>
              <a:t>r</a:t>
            </a:r>
            <a:r>
              <a:rPr dirty="0" sz="5750" spc="-114" b="1">
                <a:solidFill>
                  <a:srgbClr val="0546A2"/>
                </a:solidFill>
                <a:latin typeface="Inter"/>
                <a:cs typeface="Inter"/>
              </a:rPr>
              <a:t>s</a:t>
            </a:r>
            <a:r>
              <a:rPr dirty="0" sz="5750" spc="-204" b="1">
                <a:solidFill>
                  <a:srgbClr val="0546A2"/>
                </a:solidFill>
                <a:latin typeface="Inter"/>
                <a:cs typeface="Inter"/>
              </a:rPr>
              <a:t>t</a:t>
            </a:r>
            <a:r>
              <a:rPr dirty="0" sz="5750" spc="-70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80" b="1">
                <a:solidFill>
                  <a:srgbClr val="0546A2"/>
                </a:solidFill>
                <a:latin typeface="Inter"/>
                <a:cs typeface="Inter"/>
              </a:rPr>
              <a:t>l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u</a:t>
            </a:r>
            <a:r>
              <a:rPr dirty="0" sz="5750" spc="-95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100" b="1">
                <a:solidFill>
                  <a:srgbClr val="0546A2"/>
                </a:solidFill>
                <a:latin typeface="Inter"/>
                <a:cs typeface="Inter"/>
              </a:rPr>
              <a:t>g</a:t>
            </a:r>
            <a:endParaRPr sz="5750">
              <a:latin typeface="Inter"/>
              <a:cs typeface="Inter"/>
            </a:endParaRPr>
          </a:p>
          <a:p>
            <a:pPr marL="1331595">
              <a:lnSpc>
                <a:spcPct val="100000"/>
              </a:lnSpc>
              <a:spcBef>
                <a:spcPts val="4635"/>
              </a:spcBef>
            </a:pPr>
            <a:r>
              <a:rPr dirty="0" sz="5750" spc="245" i="1">
                <a:solidFill>
                  <a:srgbClr val="0546A2"/>
                </a:solidFill>
                <a:latin typeface="Times New Roman"/>
                <a:cs typeface="Times New Roman"/>
              </a:rPr>
              <a:t>Wir</a:t>
            </a:r>
            <a:r>
              <a:rPr dirty="0" sz="5750" spc="-11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stellen</a:t>
            </a:r>
            <a:r>
              <a:rPr dirty="0" sz="5750" spc="-10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50" i="1">
                <a:solidFill>
                  <a:srgbClr val="0546A2"/>
                </a:solidFill>
                <a:latin typeface="Times New Roman"/>
                <a:cs typeface="Times New Roman"/>
              </a:rPr>
              <a:t>uns</a:t>
            </a:r>
            <a:r>
              <a:rPr dirty="0" sz="5750" spc="-11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80" i="1">
                <a:solidFill>
                  <a:srgbClr val="0546A2"/>
                </a:solidFill>
                <a:latin typeface="Times New Roman"/>
                <a:cs typeface="Times New Roman"/>
              </a:rPr>
              <a:t>einander</a:t>
            </a:r>
            <a:r>
              <a:rPr dirty="0" sz="5750" spc="-10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-285" i="1">
                <a:solidFill>
                  <a:srgbClr val="0546A2"/>
                </a:solidFill>
                <a:latin typeface="Times New Roman"/>
                <a:cs typeface="Times New Roman"/>
              </a:rPr>
              <a:t>vor….</a:t>
            </a:r>
            <a:endParaRPr sz="5750">
              <a:latin typeface="Times New Roman"/>
              <a:cs typeface="Times New Roman"/>
            </a:endParaRPr>
          </a:p>
          <a:p>
            <a:pPr marL="2085339" indent="-376555">
              <a:lnSpc>
                <a:spcPct val="100000"/>
              </a:lnSpc>
              <a:spcBef>
                <a:spcPts val="3350"/>
              </a:spcBef>
              <a:buChar char="•"/>
              <a:tabLst>
                <a:tab pos="2085339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Name</a:t>
            </a:r>
            <a:endParaRPr sz="2700">
              <a:latin typeface="Arial"/>
              <a:cs typeface="Arial"/>
            </a:endParaRPr>
          </a:p>
          <a:p>
            <a:pPr marL="2085339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2085339" algn="l"/>
              </a:tabLst>
            </a:pP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bin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heute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hier,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weil…</a:t>
            </a:r>
            <a:endParaRPr sz="2700">
              <a:latin typeface="Arial"/>
              <a:cs typeface="Arial"/>
            </a:endParaRPr>
          </a:p>
          <a:p>
            <a:pPr marL="2085975" marR="180403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2085975" algn="l"/>
              </a:tabLst>
            </a:pP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habe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bereits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Erfahrung</a:t>
            </a: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an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Forschungsprojekten…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85892" y="3179254"/>
            <a:ext cx="5082753" cy="6278692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943455" cy="81210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73595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Datenerhebung: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65" b="1">
                <a:solidFill>
                  <a:srgbClr val="F8CC09"/>
                </a:solidFill>
                <a:latin typeface="Inter"/>
                <a:cs typeface="Inter"/>
              </a:rPr>
              <a:t>Grundlagen</a:t>
            </a:r>
            <a:endParaRPr sz="5750">
              <a:latin typeface="Inter"/>
              <a:cs typeface="Inter"/>
            </a:endParaRPr>
          </a:p>
          <a:p>
            <a:pPr marL="1666875" indent="-377190">
              <a:lnSpc>
                <a:spcPct val="100000"/>
              </a:lnSpc>
              <a:spcBef>
                <a:spcPts val="5510"/>
              </a:spcBef>
              <a:buChar char="•"/>
              <a:tabLst>
                <a:tab pos="1666875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Datenerhebung,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also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Sammeln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Daten,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wichtiger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Teil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Studien</a:t>
            </a:r>
            <a:endParaRPr sz="2700">
              <a:latin typeface="Arial"/>
              <a:cs typeface="Arial"/>
            </a:endParaRPr>
          </a:p>
          <a:p>
            <a:pPr marL="166687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  <a:p>
            <a:pPr marL="1666875" marR="5080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1666875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Datenerhebung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meint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systematische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Sammeln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Informationen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Beantwortung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Forschungsfragen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Überprüfung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Hypothesen</a:t>
            </a:r>
            <a:endParaRPr sz="2700">
              <a:latin typeface="Arial"/>
              <a:cs typeface="Arial"/>
            </a:endParaRPr>
          </a:p>
          <a:p>
            <a:pPr marL="1666875">
              <a:lnSpc>
                <a:spcPct val="100000"/>
              </a:lnSpc>
              <a:spcBef>
                <a:spcPts val="52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  <a:p>
            <a:pPr marL="2044064" marR="1846580" indent="-377190">
              <a:lnSpc>
                <a:spcPct val="109400"/>
              </a:lnSpc>
              <a:spcBef>
                <a:spcPts val="1645"/>
              </a:spcBef>
              <a:tabLst>
                <a:tab pos="2043430" algn="l"/>
              </a:tabLst>
            </a:pPr>
            <a:r>
              <a:rPr dirty="0" sz="2700" spc="45">
                <a:solidFill>
                  <a:srgbClr val="0546A2"/>
                </a:solidFill>
                <a:latin typeface="Arial"/>
                <a:cs typeface="Arial"/>
              </a:rPr>
              <a:t>-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	Systematisch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=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Datenerhebung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wird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nach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einem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vorher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festgelegten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und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strukturierten</a:t>
            </a:r>
            <a:r>
              <a:rPr dirty="0" sz="2700" spc="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Plan/Verfahren</a:t>
            </a:r>
            <a:r>
              <a:rPr dirty="0" sz="2700" spc="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durchgeführt</a:t>
            </a:r>
            <a:endParaRPr sz="2700">
              <a:latin typeface="Arial"/>
              <a:cs typeface="Arial"/>
            </a:endParaRPr>
          </a:p>
          <a:p>
            <a:pPr marL="2044064" marR="1364615" indent="-377190">
              <a:lnSpc>
                <a:spcPct val="109400"/>
              </a:lnSpc>
              <a:spcBef>
                <a:spcPts val="148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-&gt;</a:t>
            </a:r>
            <a:r>
              <a:rPr dirty="0" sz="2700" spc="-2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nicht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zufällig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willkürlich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gesammelt,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sondern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einer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strukturierten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Art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Weise,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wissenschaftliche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Methoden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stützt</a:t>
            </a:r>
            <a:endParaRPr sz="2700">
              <a:latin typeface="Arial"/>
              <a:cs typeface="Arial"/>
            </a:endParaRPr>
          </a:p>
          <a:p>
            <a:pPr marL="1666875">
              <a:lnSpc>
                <a:spcPct val="100000"/>
              </a:lnSpc>
              <a:spcBef>
                <a:spcPts val="1790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-&gt;</a:t>
            </a:r>
            <a:r>
              <a:rPr dirty="0" sz="2700" spc="-2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Vorgehen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Forschenden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somit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wiederholbar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überprüfbar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Dritte</a:t>
            </a:r>
            <a:endParaRPr sz="2700">
              <a:latin typeface="Arial"/>
              <a:cs typeface="Arial"/>
            </a:endParaRPr>
          </a:p>
          <a:p>
            <a:pPr marL="1666875" marR="182245" indent="-377190">
              <a:lnSpc>
                <a:spcPct val="109400"/>
              </a:lnSpc>
              <a:spcBef>
                <a:spcPts val="1480"/>
              </a:spcBef>
              <a:buChar char="•"/>
              <a:tabLst>
                <a:tab pos="1666875" algn="l"/>
              </a:tabLst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0546A2"/>
                </a:solidFill>
                <a:latin typeface="Arial"/>
                <a:cs typeface="Arial"/>
              </a:rPr>
              <a:t>gibt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viele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verschiedene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Methoden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Datenerhebung,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ihrem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Ablauf,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den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erhaltenen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Datenarten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dem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Aufwand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unterscheiden</a:t>
            </a:r>
            <a:endParaRPr sz="2700">
              <a:latin typeface="Arial"/>
              <a:cs typeface="Arial"/>
            </a:endParaRPr>
          </a:p>
          <a:p>
            <a:pPr marL="1666875">
              <a:lnSpc>
                <a:spcPct val="100000"/>
              </a:lnSpc>
              <a:spcBef>
                <a:spcPts val="53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387236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193" y="169735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35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549465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Datenerhebung: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9416" y="1824941"/>
            <a:ext cx="195262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40" b="1">
                <a:solidFill>
                  <a:srgbClr val="F8CC09"/>
                </a:solidFill>
                <a:latin typeface="Inter"/>
                <a:cs typeface="Inter"/>
              </a:rPr>
              <a:t>Arten</a:t>
            </a:r>
            <a:endParaRPr sz="5750">
              <a:latin typeface="Inter"/>
              <a:cs typeface="Inter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7302" y="3449309"/>
            <a:ext cx="6913500" cy="630856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448798" y="3762748"/>
            <a:ext cx="7907655" cy="5733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Beobachtung</a:t>
            </a:r>
            <a:r>
              <a:rPr dirty="0" sz="2700" spc="-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Situationen/Verhaltensweisen</a:t>
            </a:r>
            <a:endParaRPr sz="2700">
              <a:latin typeface="Arial"/>
              <a:cs typeface="Arial"/>
            </a:endParaRPr>
          </a:p>
          <a:p>
            <a:pPr marL="12700" marR="151130">
              <a:lnSpc>
                <a:spcPct val="243200"/>
              </a:lnSpc>
              <a:spcBef>
                <a:spcPts val="930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Mündliche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Beantwortung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gestellten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Fragen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Schriftliche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Beantwortung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eines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Fragebogens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Arial"/>
              <a:cs typeface="Arial"/>
            </a:endParaRPr>
          </a:p>
          <a:p>
            <a:pPr marL="12700" marR="151130">
              <a:lnSpc>
                <a:spcPct val="109400"/>
              </a:lnSpc>
              <a:spcBef>
                <a:spcPts val="5"/>
              </a:spcBef>
            </a:pP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Verwendung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95">
                <a:solidFill>
                  <a:srgbClr val="0546A2"/>
                </a:solidFill>
                <a:latin typeface="Arial"/>
                <a:cs typeface="Arial"/>
              </a:rPr>
              <a:t>Tests,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bestimmte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Fähigkeiten/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Eigenschaften</a:t>
            </a:r>
            <a:r>
              <a:rPr dirty="0" sz="2700" spc="-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1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messen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Messungen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körperlicher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Reaktionen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0">
                <a:solidFill>
                  <a:srgbClr val="0546A2"/>
                </a:solidFill>
                <a:latin typeface="Arial"/>
                <a:cs typeface="Arial"/>
              </a:rPr>
              <a:t>(z.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40">
                <a:solidFill>
                  <a:srgbClr val="0546A2"/>
                </a:solidFill>
                <a:latin typeface="Arial"/>
                <a:cs typeface="Arial"/>
              </a:rPr>
              <a:t>B.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Blutdruck)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Untersuchung</a:t>
            </a:r>
            <a:r>
              <a:rPr dirty="0" sz="2700" spc="4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schriftlicher/digitaler</a:t>
            </a:r>
            <a:r>
              <a:rPr dirty="0" sz="2700" spc="4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Dokumente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94602" y="9978851"/>
            <a:ext cx="239458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387236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193" y="169735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35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7305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3009880" cy="7504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73595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Datenerhebung: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Herausforderung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6050">
              <a:latin typeface="Inter"/>
              <a:cs typeface="Inter"/>
            </a:endParaRPr>
          </a:p>
          <a:p>
            <a:pPr marL="1687830" marR="231140" indent="-377190">
              <a:lnSpc>
                <a:spcPct val="109400"/>
              </a:lnSpc>
              <a:spcBef>
                <a:spcPts val="5"/>
              </a:spcBef>
              <a:buChar char="•"/>
              <a:tabLst>
                <a:tab pos="1687830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Datenerhebungsmethoden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quantitativen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sehr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stark strukturiert</a:t>
            </a:r>
            <a:endParaRPr sz="2700">
              <a:latin typeface="Arial"/>
              <a:cs typeface="Arial"/>
            </a:endParaRPr>
          </a:p>
          <a:p>
            <a:pPr marL="1687830">
              <a:lnSpc>
                <a:spcPct val="100000"/>
              </a:lnSpc>
              <a:spcBef>
                <a:spcPts val="52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2016;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Reinecke,</a:t>
            </a:r>
            <a:r>
              <a:rPr dirty="0" sz="1900" spc="-6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2019)</a:t>
            </a:r>
            <a:endParaRPr sz="1900">
              <a:latin typeface="Arial"/>
              <a:cs typeface="Arial"/>
            </a:endParaRPr>
          </a:p>
          <a:p>
            <a:pPr marL="1687830" marR="763270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168783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Datenerhebung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basiert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oft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strukturierten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standardisierten Messinstrumenten,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heißt:</a:t>
            </a:r>
            <a:endParaRPr sz="2700">
              <a:latin typeface="Arial"/>
              <a:cs typeface="Arial"/>
            </a:endParaRPr>
          </a:p>
          <a:p>
            <a:pPr lvl="1" marL="2064385" indent="-376555">
              <a:lnSpc>
                <a:spcPct val="100000"/>
              </a:lnSpc>
              <a:spcBef>
                <a:spcPts val="1789"/>
              </a:spcBef>
              <a:buChar char="-"/>
              <a:tabLst>
                <a:tab pos="2064385" algn="l"/>
              </a:tabLst>
            </a:pP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Genau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vorgegebene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Anzahl,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Reihenfolge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Wortlaut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endParaRPr sz="2700">
              <a:latin typeface="Arial"/>
              <a:cs typeface="Arial"/>
            </a:endParaRPr>
          </a:p>
          <a:p>
            <a:pPr lvl="1" marL="2064385" indent="-376555">
              <a:lnSpc>
                <a:spcPct val="100000"/>
              </a:lnSpc>
              <a:spcBef>
                <a:spcPts val="1785"/>
              </a:spcBef>
              <a:buChar char="-"/>
              <a:tabLst>
                <a:tab pos="206438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Formulierte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Antwortvorgaben</a:t>
            </a:r>
            <a:endParaRPr sz="2700">
              <a:latin typeface="Arial"/>
              <a:cs typeface="Arial"/>
            </a:endParaRPr>
          </a:p>
          <a:p>
            <a:pPr lvl="1" marL="2064385" indent="-376555">
              <a:lnSpc>
                <a:spcPct val="100000"/>
              </a:lnSpc>
              <a:spcBef>
                <a:spcPts val="1789"/>
              </a:spcBef>
              <a:buChar char="-"/>
              <a:tabLst>
                <a:tab pos="206438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Befragte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wählen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nur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zutreffende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Antworten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aus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Arial"/>
              <a:cs typeface="Arial"/>
            </a:endParaRPr>
          </a:p>
          <a:p>
            <a:pPr marL="2990850" marR="1549400">
              <a:lnSpc>
                <a:spcPct val="109400"/>
              </a:lnSpc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Herausforderung: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Wie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ist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dies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mit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Bedürfnissen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der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Befragten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vereinbar?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387236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193" y="169735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35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89467" y="8469014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04" y="219722"/>
                </a:moveTo>
                <a:lnTo>
                  <a:pt x="816952" y="89966"/>
                </a:lnTo>
                <a:lnTo>
                  <a:pt x="813828" y="95377"/>
                </a:lnTo>
                <a:lnTo>
                  <a:pt x="1023810" y="216598"/>
                </a:lnTo>
                <a:lnTo>
                  <a:pt x="235724" y="216598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81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4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17"/>
                </a:lnTo>
                <a:lnTo>
                  <a:pt x="1249464" y="313524"/>
                </a:lnTo>
                <a:lnTo>
                  <a:pt x="1224241" y="353161"/>
                </a:lnTo>
                <a:lnTo>
                  <a:pt x="1191158" y="386245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90"/>
                </a:lnTo>
                <a:lnTo>
                  <a:pt x="170827" y="11899"/>
                </a:lnTo>
                <a:lnTo>
                  <a:pt x="219722" y="6261"/>
                </a:lnTo>
                <a:lnTo>
                  <a:pt x="1057732" y="6261"/>
                </a:lnTo>
                <a:lnTo>
                  <a:pt x="1106614" y="11899"/>
                </a:lnTo>
                <a:lnTo>
                  <a:pt x="1151521" y="27990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7668" y="6261"/>
                </a:lnTo>
                <a:lnTo>
                  <a:pt x="1101953" y="4483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83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18"/>
                </a:lnTo>
                <a:lnTo>
                  <a:pt x="96951" y="401866"/>
                </a:lnTo>
                <a:lnTo>
                  <a:pt x="134277" y="422148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07630" y="433197"/>
                </a:lnTo>
                <a:lnTo>
                  <a:pt x="1143165" y="422148"/>
                </a:lnTo>
                <a:lnTo>
                  <a:pt x="1180490" y="401866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829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021435" cy="711898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7173595" algn="l"/>
              </a:tabLst>
            </a:pP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Datenerhebung: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	</a:t>
            </a:r>
            <a:r>
              <a:rPr dirty="0" sz="5750" spc="-190" b="1">
                <a:solidFill>
                  <a:srgbClr val="F8CC09"/>
                </a:solidFill>
                <a:latin typeface="Inter"/>
                <a:cs typeface="Inter"/>
              </a:rPr>
              <a:t>Frage</a:t>
            </a:r>
            <a:r>
              <a:rPr dirty="0" sz="5750" spc="-23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65" b="1">
                <a:solidFill>
                  <a:srgbClr val="F8CC09"/>
                </a:solidFill>
                <a:latin typeface="Inter"/>
                <a:cs typeface="Inter"/>
              </a:rPr>
              <a:t>an</a:t>
            </a:r>
            <a:r>
              <a:rPr dirty="0" sz="5750" spc="-26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F8CC09"/>
                </a:solidFill>
                <a:latin typeface="Inter"/>
                <a:cs typeface="Inter"/>
              </a:rPr>
              <a:t>die</a:t>
            </a:r>
            <a:r>
              <a:rPr dirty="0" sz="5750" spc="-22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20" b="1">
                <a:solidFill>
                  <a:srgbClr val="F8CC09"/>
                </a:solidFill>
                <a:latin typeface="Inter"/>
                <a:cs typeface="Inter"/>
              </a:rPr>
              <a:t>Gruppe</a:t>
            </a:r>
            <a:endParaRPr sz="5750">
              <a:latin typeface="Inter"/>
              <a:cs typeface="Inter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50">
              <a:latin typeface="Inter"/>
              <a:cs typeface="Inter"/>
            </a:endParaRPr>
          </a:p>
          <a:p>
            <a:pPr marL="1268730" marR="2095500">
              <a:lnSpc>
                <a:spcPct val="100400"/>
              </a:lnSpc>
            </a:pPr>
            <a:r>
              <a:rPr dirty="0" sz="5750" spc="320" i="1">
                <a:solidFill>
                  <a:srgbClr val="0546A2"/>
                </a:solidFill>
                <a:latin typeface="Times New Roman"/>
                <a:cs typeface="Times New Roman"/>
              </a:rPr>
              <a:t>Hatten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90" i="1">
                <a:solidFill>
                  <a:srgbClr val="0546A2"/>
                </a:solidFill>
                <a:latin typeface="Times New Roman"/>
                <a:cs typeface="Times New Roman"/>
              </a:rPr>
              <a:t>schon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10" i="1">
                <a:solidFill>
                  <a:srgbClr val="0546A2"/>
                </a:solidFill>
                <a:latin typeface="Times New Roman"/>
                <a:cs typeface="Times New Roman"/>
              </a:rPr>
              <a:t>einmal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25" i="1">
                <a:solidFill>
                  <a:srgbClr val="0546A2"/>
                </a:solidFill>
                <a:latin typeface="Times New Roman"/>
                <a:cs typeface="Times New Roman"/>
              </a:rPr>
              <a:t>das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Gefühl,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30" i="1">
                <a:solidFill>
                  <a:srgbClr val="0546A2"/>
                </a:solidFill>
                <a:latin typeface="Times New Roman"/>
                <a:cs typeface="Times New Roman"/>
              </a:rPr>
              <a:t>dass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30" i="1">
                <a:solidFill>
                  <a:srgbClr val="0546A2"/>
                </a:solidFill>
                <a:latin typeface="Times New Roman"/>
                <a:cs typeface="Times New Roman"/>
              </a:rPr>
              <a:t>es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5" i="1">
                <a:solidFill>
                  <a:srgbClr val="0546A2"/>
                </a:solidFill>
                <a:latin typeface="Times New Roman"/>
                <a:cs typeface="Times New Roman"/>
              </a:rPr>
              <a:t>sinnvoll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35" i="1">
                <a:solidFill>
                  <a:srgbClr val="0546A2"/>
                </a:solidFill>
                <a:latin typeface="Times New Roman"/>
                <a:cs typeface="Times New Roman"/>
              </a:rPr>
              <a:t>gewesen </a:t>
            </a:r>
            <a:r>
              <a:rPr dirty="0" sz="5750" spc="170" i="1">
                <a:solidFill>
                  <a:srgbClr val="0546A2"/>
                </a:solidFill>
                <a:latin typeface="Times New Roman"/>
                <a:cs typeface="Times New Roman"/>
              </a:rPr>
              <a:t>wäre,</a:t>
            </a:r>
            <a:r>
              <a:rPr dirty="0" sz="5750" spc="-8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15" i="1">
                <a:solidFill>
                  <a:srgbClr val="0546A2"/>
                </a:solidFill>
                <a:latin typeface="Times New Roman"/>
                <a:cs typeface="Times New Roman"/>
              </a:rPr>
              <a:t>bei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der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05" i="1">
                <a:solidFill>
                  <a:srgbClr val="0546A2"/>
                </a:solidFill>
                <a:latin typeface="Times New Roman"/>
                <a:cs typeface="Times New Roman"/>
              </a:rPr>
              <a:t>Entwicklung</a:t>
            </a:r>
            <a:endParaRPr sz="5750">
              <a:latin typeface="Times New Roman"/>
              <a:cs typeface="Times New Roman"/>
            </a:endParaRPr>
          </a:p>
          <a:p>
            <a:pPr marL="1268730" marR="2658745">
              <a:lnSpc>
                <a:spcPts val="6930"/>
              </a:lnSpc>
              <a:spcBef>
                <a:spcPts val="90"/>
              </a:spcBef>
            </a:pPr>
            <a:r>
              <a:rPr dirty="0" sz="5750" spc="280" i="1">
                <a:solidFill>
                  <a:srgbClr val="0546A2"/>
                </a:solidFill>
                <a:latin typeface="Times New Roman"/>
                <a:cs typeface="Times New Roman"/>
              </a:rPr>
              <a:t>eines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20" i="1">
                <a:solidFill>
                  <a:srgbClr val="0546A2"/>
                </a:solidFill>
                <a:latin typeface="Times New Roman"/>
                <a:cs typeface="Times New Roman"/>
              </a:rPr>
              <a:t>Erhebungsinstruments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die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Perspektive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der</a:t>
            </a:r>
            <a:r>
              <a:rPr dirty="0" sz="5750" spc="-6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35" i="1">
                <a:solidFill>
                  <a:srgbClr val="0546A2"/>
                </a:solidFill>
                <a:latin typeface="Times New Roman"/>
                <a:cs typeface="Times New Roman"/>
              </a:rPr>
              <a:t>Betroffenen </a:t>
            </a:r>
            <a:r>
              <a:rPr dirty="0" sz="5750" spc="275" i="1">
                <a:solidFill>
                  <a:srgbClr val="0546A2"/>
                </a:solidFill>
                <a:latin typeface="Times New Roman"/>
                <a:cs typeface="Times New Roman"/>
              </a:rPr>
              <a:t>einzubeziehen?</a:t>
            </a:r>
            <a:endParaRPr sz="575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5360" y="4324475"/>
            <a:ext cx="4020820" cy="4020820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387236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193" y="169735"/>
                </a:lnTo>
                <a:lnTo>
                  <a:pt x="1271193" y="219722"/>
                </a:lnTo>
                <a:lnTo>
                  <a:pt x="1265555" y="268605"/>
                </a:lnTo>
                <a:lnTo>
                  <a:pt x="1249464" y="313512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87" y="268605"/>
                </a:lnTo>
                <a:lnTo>
                  <a:pt x="6248" y="219710"/>
                </a:lnTo>
                <a:lnTo>
                  <a:pt x="11887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55" y="170840"/>
                </a:lnTo>
                <a:lnTo>
                  <a:pt x="1271193" y="219722"/>
                </a:lnTo>
                <a:lnTo>
                  <a:pt x="1271193" y="169735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53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49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529082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05" b="1">
                <a:solidFill>
                  <a:srgbClr val="0546A2"/>
                </a:solidFill>
                <a:latin typeface="Inter"/>
                <a:cs typeface="Inter"/>
              </a:rPr>
              <a:t>Gruppenarbeit: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6485" y="1824941"/>
            <a:ext cx="11049635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350" indent="2540">
              <a:lnSpc>
                <a:spcPct val="100400"/>
              </a:lnSpc>
              <a:spcBef>
                <a:spcPts val="90"/>
              </a:spcBef>
            </a:pPr>
            <a:r>
              <a:rPr dirty="0" sz="5750" spc="-110" b="1">
                <a:solidFill>
                  <a:srgbClr val="F8CC09"/>
                </a:solidFill>
                <a:latin typeface="Inter"/>
                <a:cs typeface="Inter"/>
              </a:rPr>
              <a:t>Gemeinsame</a:t>
            </a:r>
            <a:r>
              <a:rPr dirty="0" sz="5750" spc="-16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14" b="1">
                <a:solidFill>
                  <a:srgbClr val="F8CC09"/>
                </a:solidFill>
                <a:latin typeface="Inter"/>
                <a:cs typeface="Inter"/>
              </a:rPr>
              <a:t>Entwicklung</a:t>
            </a:r>
            <a:r>
              <a:rPr dirty="0" sz="5750" spc="-16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F8CC09"/>
                </a:solidFill>
                <a:latin typeface="Inter"/>
                <a:cs typeface="Inter"/>
              </a:rPr>
              <a:t>eines </a:t>
            </a:r>
            <a:r>
              <a:rPr dirty="0" sz="5750" spc="-65" b="1">
                <a:solidFill>
                  <a:srgbClr val="F8CC09"/>
                </a:solidFill>
                <a:latin typeface="Inter"/>
                <a:cs typeface="Inter"/>
              </a:rPr>
              <a:t>Erhebungsinstruments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68899" y="4053667"/>
            <a:ext cx="12785725" cy="59436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Jetzt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65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" i="1">
                <a:solidFill>
                  <a:srgbClr val="0546A2"/>
                </a:solidFill>
                <a:latin typeface="Times New Roman"/>
                <a:cs typeface="Times New Roman"/>
              </a:rPr>
              <a:t>gefragt…</a:t>
            </a:r>
            <a:endParaRPr sz="5750">
              <a:latin typeface="Times New Roman"/>
              <a:cs typeface="Times New Roman"/>
            </a:endParaRPr>
          </a:p>
          <a:p>
            <a:pPr marL="1630045" marR="5080">
              <a:lnSpc>
                <a:spcPct val="107700"/>
              </a:lnSpc>
              <a:spcBef>
                <a:spcPts val="3404"/>
              </a:spcBef>
            </a:pP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Stellen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vor: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Wissenschaftler*innen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AugUR-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Studie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kommt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gerne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Beeinträchtigung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(degenerativen)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Augenerkrankungen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Alltagsleben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vertieft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erforschen,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besser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verstehen,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verbesserte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infrage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käme.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Hierbei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speziell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digitalen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Maßnahmen,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 eine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Gesundheits-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App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für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Handy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Tablett,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interessiert.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10">
                <a:solidFill>
                  <a:srgbClr val="0546A2"/>
                </a:solidFill>
                <a:latin typeface="Arial"/>
                <a:cs typeface="Arial"/>
              </a:rPr>
              <a:t>Da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untersuchten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Augenerkrankungen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ältere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Personen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betreffen,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wollen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erst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wissen,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digitale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Gesundheitskompetenz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dieser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Gruppe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ist.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Wenn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diese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niedrig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ist,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kommen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nicht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infrage.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Nun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65">
                <a:solidFill>
                  <a:srgbClr val="0546A2"/>
                </a:solidFill>
                <a:latin typeface="Arial"/>
                <a:cs typeface="Arial"/>
              </a:rPr>
              <a:t>mit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Ihnen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festlegen,</a:t>
            </a:r>
            <a:r>
              <a:rPr dirty="0" sz="255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</a:t>
            </a:r>
            <a:r>
              <a:rPr dirty="0" sz="255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Gesundheitskompetenz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am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besten</a:t>
            </a:r>
            <a:r>
              <a:rPr dirty="0" sz="255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erhoben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550" spc="-1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kann.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54305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61"/>
                </a:lnTo>
                <a:lnTo>
                  <a:pt x="1191171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40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99" y="268605"/>
                </a:lnTo>
                <a:lnTo>
                  <a:pt x="6248" y="219710"/>
                </a:lnTo>
                <a:lnTo>
                  <a:pt x="11899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13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40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27"/>
                </a:lnTo>
                <a:lnTo>
                  <a:pt x="1180490" y="37579"/>
                </a:lnTo>
                <a:lnTo>
                  <a:pt x="1143177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83" y="175501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6192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65">
                <a:solidFill>
                  <a:srgbClr val="0546A2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5027" y="1808566"/>
            <a:ext cx="9880600" cy="9251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Projektüberblick</a:t>
            </a:r>
            <a:r>
              <a:rPr dirty="0" sz="5750" spc="-22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900" spc="440" b="1">
                <a:solidFill>
                  <a:srgbClr val="0546A2"/>
                </a:solidFill>
                <a:latin typeface="Inter"/>
                <a:cs typeface="Inter"/>
              </a:rPr>
              <a:t>O</a:t>
            </a:r>
            <a:r>
              <a:rPr dirty="0" sz="5750" spc="470" b="1">
                <a:solidFill>
                  <a:srgbClr val="0546A2"/>
                </a:solidFill>
                <a:latin typeface="Inter"/>
                <a:cs typeface="Inter"/>
              </a:rPr>
              <a:t>R</a:t>
            </a:r>
            <a:r>
              <a:rPr dirty="0" sz="5750" spc="4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r>
              <a:rPr dirty="0" sz="5750" spc="-15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90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spc="-605" b="1">
                <a:solidFill>
                  <a:srgbClr val="0546A2"/>
                </a:solidFill>
                <a:latin typeface="Inter"/>
                <a:cs typeface="Inter"/>
              </a:rPr>
              <a:t>TA</a:t>
            </a:r>
            <a:r>
              <a:rPr dirty="0" sz="5750" spc="-85" b="1">
                <a:solidFill>
                  <a:srgbClr val="0546A2"/>
                </a:solidFill>
                <a:latin typeface="Inter"/>
                <a:cs typeface="Inter"/>
              </a:rPr>
              <a:t>TE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923756" y="3630504"/>
            <a:ext cx="5657215" cy="30416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92075">
              <a:lnSpc>
                <a:spcPct val="114500"/>
              </a:lnSpc>
              <a:spcBef>
                <a:spcPts val="114"/>
              </a:spcBef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Dieser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Workshop</a:t>
            </a:r>
            <a:r>
              <a:rPr dirty="0" sz="21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wurde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Mitglieder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von </a:t>
            </a:r>
            <a:r>
              <a:rPr dirty="0" sz="2150" spc="-185">
                <a:solidFill>
                  <a:srgbClr val="0546A2"/>
                </a:solidFill>
                <a:latin typeface="Arial"/>
                <a:cs typeface="Arial"/>
              </a:rPr>
              <a:t>PRO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RETINA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Deutschland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30">
                <a:solidFill>
                  <a:srgbClr val="0546A2"/>
                </a:solidFill>
                <a:latin typeface="Arial"/>
                <a:cs typeface="Arial"/>
              </a:rPr>
              <a:t>e.V.</a:t>
            </a:r>
            <a:r>
              <a:rPr dirty="0" sz="21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55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65">
                <a:solidFill>
                  <a:srgbClr val="0546A2"/>
                </a:solidFill>
                <a:latin typeface="Arial"/>
                <a:cs typeface="Arial"/>
              </a:rPr>
              <a:t>Rahmen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des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Projekts</a:t>
            </a:r>
            <a:r>
              <a:rPr dirty="0" sz="2150" spc="-1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200" spc="-125" i="1">
                <a:solidFill>
                  <a:srgbClr val="0546A2"/>
                </a:solidFill>
                <a:latin typeface="Arial"/>
                <a:cs typeface="Arial"/>
              </a:rPr>
              <a:t>O</a:t>
            </a:r>
            <a:r>
              <a:rPr dirty="0" sz="2150" spc="-125">
                <a:solidFill>
                  <a:srgbClr val="0546A2"/>
                </a:solidFill>
                <a:latin typeface="Arial"/>
                <a:cs typeface="Arial"/>
              </a:rPr>
              <a:t>RIENTATE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entwickelt.</a:t>
            </a:r>
            <a:r>
              <a:rPr dirty="0" sz="21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95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Projekt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hat das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Ziel,</a:t>
            </a:r>
            <a:r>
              <a:rPr dirty="0" sz="21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Mitglieder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90">
                <a:solidFill>
                  <a:srgbClr val="0546A2"/>
                </a:solidFill>
                <a:latin typeface="Arial"/>
                <a:cs typeface="Arial"/>
              </a:rPr>
              <a:t>PRO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RETINA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Stärkung</a:t>
            </a: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ihrer</a:t>
            </a: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Kompetenzen</a:t>
            </a: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30">
                <a:solidFill>
                  <a:srgbClr val="0546A2"/>
                </a:solidFill>
                <a:latin typeface="Arial"/>
                <a:cs typeface="Arial"/>
              </a:rPr>
              <a:t>im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Bereich</a:t>
            </a:r>
            <a:r>
              <a:rPr dirty="0" sz="21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dabei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unterstützen,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vermehrt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Forschungsprojekten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beteiligen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1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diese</a:t>
            </a:r>
            <a:r>
              <a:rPr dirty="0" sz="21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aktiv</a:t>
            </a:r>
            <a:r>
              <a:rPr dirty="0" sz="21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mitzugestalten.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23756" y="7023532"/>
            <a:ext cx="4920615" cy="2287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2150" spc="12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diesem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Workshop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setzen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Teilnehmenden</a:t>
            </a:r>
            <a:r>
              <a:rPr dirty="0" sz="21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6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Bedeutung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von 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Daten,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1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1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r>
              <a:rPr dirty="0" sz="21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verwendet </a:t>
            </a:r>
            <a:r>
              <a:rPr dirty="0" sz="2150" spc="-60">
                <a:solidFill>
                  <a:srgbClr val="0546A2"/>
                </a:solidFill>
                <a:latin typeface="Arial"/>
                <a:cs typeface="Arial"/>
              </a:rPr>
              <a:t>werden,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auseinander.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Gleichzeitig 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werden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Möglichkeiten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Beteiligung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 an Forschungsstudien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näher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beleuchtet.</a:t>
            </a:r>
            <a:endParaRPr sz="215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1934" y="4611344"/>
            <a:ext cx="4858490" cy="150780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1935" y="6855780"/>
            <a:ext cx="3926571" cy="219888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469234" y="3677205"/>
            <a:ext cx="288480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Die</a:t>
            </a:r>
            <a:r>
              <a:rPr dirty="0" sz="2700" spc="-2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Projektpartner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3028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5">
                <a:solidFill>
                  <a:srgbClr val="0546A2"/>
                </a:solidFill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529082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05" b="1">
                <a:solidFill>
                  <a:srgbClr val="0546A2"/>
                </a:solidFill>
                <a:latin typeface="Inter"/>
                <a:cs typeface="Inter"/>
              </a:rPr>
              <a:t>Gruppenarbeit: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6485" y="1824941"/>
            <a:ext cx="11049635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350" indent="2540">
              <a:lnSpc>
                <a:spcPct val="100400"/>
              </a:lnSpc>
              <a:spcBef>
                <a:spcPts val="90"/>
              </a:spcBef>
            </a:pPr>
            <a:r>
              <a:rPr dirty="0" sz="5750" spc="-110" b="1">
                <a:solidFill>
                  <a:srgbClr val="F8CC09"/>
                </a:solidFill>
                <a:latin typeface="Inter"/>
                <a:cs typeface="Inter"/>
              </a:rPr>
              <a:t>Gemeinsame</a:t>
            </a:r>
            <a:r>
              <a:rPr dirty="0" sz="5750" spc="-16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14" b="1">
                <a:solidFill>
                  <a:srgbClr val="F8CC09"/>
                </a:solidFill>
                <a:latin typeface="Inter"/>
                <a:cs typeface="Inter"/>
              </a:rPr>
              <a:t>Entwicklung</a:t>
            </a:r>
            <a:r>
              <a:rPr dirty="0" sz="5750" spc="-16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F8CC09"/>
                </a:solidFill>
                <a:latin typeface="Inter"/>
                <a:cs typeface="Inter"/>
              </a:rPr>
              <a:t>eines </a:t>
            </a:r>
            <a:r>
              <a:rPr dirty="0" sz="5750" spc="-65" b="1">
                <a:solidFill>
                  <a:srgbClr val="F8CC09"/>
                </a:solidFill>
                <a:latin typeface="Inter"/>
                <a:cs typeface="Inter"/>
              </a:rPr>
              <a:t>Erhebungsinstruments</a:t>
            </a:r>
            <a:endParaRPr sz="5750">
              <a:latin typeface="Inter"/>
              <a:cs typeface="Inter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68899" y="4053667"/>
            <a:ext cx="13133069" cy="50641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Jetzt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65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" i="1">
                <a:solidFill>
                  <a:srgbClr val="0546A2"/>
                </a:solidFill>
                <a:latin typeface="Times New Roman"/>
                <a:cs typeface="Times New Roman"/>
              </a:rPr>
              <a:t>gefragt…</a:t>
            </a:r>
            <a:endParaRPr sz="5750">
              <a:latin typeface="Times New Roman"/>
              <a:cs typeface="Times New Roman"/>
            </a:endParaRPr>
          </a:p>
          <a:p>
            <a:pPr algn="just" marL="2005964" marR="622300" indent="-375920">
              <a:lnSpc>
                <a:spcPct val="107700"/>
              </a:lnSpc>
              <a:spcBef>
                <a:spcPts val="3404"/>
              </a:spcBef>
              <a:buAutoNum type="arabicPeriod"/>
              <a:tabLst>
                <a:tab pos="2007235" algn="l"/>
              </a:tabLst>
            </a:pP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Wenn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online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nach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Informationen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zum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Thema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suchen,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wie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einfach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schwierig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Sie,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verschiedene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Websites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besuchen,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prüfen,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ob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ähnliche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Informationen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einem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Thema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anbieten?</a:t>
            </a:r>
            <a:endParaRPr sz="2550">
              <a:latin typeface="Arial"/>
              <a:cs typeface="Arial"/>
            </a:endParaRPr>
          </a:p>
          <a:p>
            <a:pPr marL="2007235" marR="652780" indent="-377190">
              <a:lnSpc>
                <a:spcPct val="107700"/>
              </a:lnSpc>
              <a:spcBef>
                <a:spcPts val="1490"/>
              </a:spcBef>
              <a:buAutoNum type="arabicPeriod"/>
              <a:tabLst>
                <a:tab pos="2007235" algn="l"/>
              </a:tabLst>
            </a:pP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Wenn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 Sie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gesundheitsbezogene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Nachricht</a:t>
            </a:r>
            <a:r>
              <a:rPr dirty="0" sz="25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5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einem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digitalen</a:t>
            </a:r>
            <a:r>
              <a:rPr dirty="0" sz="25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Gerät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eingeben,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einfach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schwierig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Sie,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65">
                <a:solidFill>
                  <a:srgbClr val="0546A2"/>
                </a:solidFill>
                <a:latin typeface="Arial"/>
                <a:cs typeface="Arial"/>
              </a:rPr>
              <a:t>Ihre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Meinung, 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Gedanken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Gefühle</a:t>
            </a:r>
            <a:r>
              <a:rPr dirty="0" sz="25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auszudrücken,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Frage</a:t>
            </a:r>
            <a:r>
              <a:rPr dirty="0" sz="25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schriftlich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sozialen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Medien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einschließlich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Online-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Foren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stellen?</a:t>
            </a:r>
            <a:endParaRPr sz="2550">
              <a:latin typeface="Arial"/>
              <a:cs typeface="Arial"/>
            </a:endParaRPr>
          </a:p>
          <a:p>
            <a:pPr marL="1630045">
              <a:lnSpc>
                <a:spcPct val="100000"/>
              </a:lnSpc>
              <a:spcBef>
                <a:spcPts val="1720"/>
              </a:spcBef>
            </a:pPr>
            <a:r>
              <a:rPr dirty="0" sz="2550" b="1">
                <a:solidFill>
                  <a:srgbClr val="0546A2"/>
                </a:solidFill>
                <a:latin typeface="Atkinson Hyperlegible"/>
                <a:cs typeface="Atkinson Hyperlegible"/>
              </a:rPr>
              <a:t>Antwortkategorien:</a:t>
            </a:r>
            <a:r>
              <a:rPr dirty="0" sz="2550" spc="-7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550" spc="140">
                <a:solidFill>
                  <a:srgbClr val="0546A2"/>
                </a:solidFill>
                <a:latin typeface="Arial"/>
                <a:cs typeface="Arial"/>
              </a:rPr>
              <a:t>4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“Sehr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leicht”,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3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“Leicht”,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2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“Schwierig”,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0">
                <a:solidFill>
                  <a:srgbClr val="0546A2"/>
                </a:solidFill>
                <a:latin typeface="Arial"/>
                <a:cs typeface="Arial"/>
              </a:rPr>
              <a:t>1</a:t>
            </a:r>
            <a:r>
              <a:rPr dirty="0" sz="2550" spc="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“Sehr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schwierig“</a:t>
            </a:r>
            <a:endParaRPr sz="25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568099" y="9461879"/>
            <a:ext cx="402272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25" i="1">
                <a:solidFill>
                  <a:srgbClr val="0546A2"/>
                </a:solidFill>
                <a:latin typeface="Arial"/>
                <a:cs typeface="Arial"/>
              </a:rPr>
              <a:t>(M-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Pohl,</a:t>
            </a: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2022;</a:t>
            </a: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Schaeffer</a:t>
            </a: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et</a:t>
            </a: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al.,</a:t>
            </a: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2023)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254305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61"/>
                </a:lnTo>
                <a:lnTo>
                  <a:pt x="1191171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40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99" y="268605"/>
                </a:lnTo>
                <a:lnTo>
                  <a:pt x="6248" y="219710"/>
                </a:lnTo>
                <a:lnTo>
                  <a:pt x="11899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13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40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27"/>
                </a:lnTo>
                <a:lnTo>
                  <a:pt x="1180490" y="37579"/>
                </a:lnTo>
                <a:lnTo>
                  <a:pt x="1143177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83" y="175501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40029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51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529082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05" b="1">
                <a:solidFill>
                  <a:srgbClr val="0546A2"/>
                </a:solidFill>
                <a:latin typeface="Inter"/>
                <a:cs typeface="Inter"/>
              </a:rPr>
              <a:t>Gruppenarbeit: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836485" y="1824941"/>
            <a:ext cx="11049635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6350" indent="2540">
              <a:lnSpc>
                <a:spcPct val="100400"/>
              </a:lnSpc>
              <a:spcBef>
                <a:spcPts val="90"/>
              </a:spcBef>
            </a:pPr>
            <a:r>
              <a:rPr dirty="0" sz="5750" spc="-110" b="1">
                <a:solidFill>
                  <a:srgbClr val="F8CC09"/>
                </a:solidFill>
                <a:latin typeface="Inter"/>
                <a:cs typeface="Inter"/>
              </a:rPr>
              <a:t>Gemeinsame</a:t>
            </a:r>
            <a:r>
              <a:rPr dirty="0" sz="5750" spc="-16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14" b="1">
                <a:solidFill>
                  <a:srgbClr val="F8CC09"/>
                </a:solidFill>
                <a:latin typeface="Inter"/>
                <a:cs typeface="Inter"/>
              </a:rPr>
              <a:t>Entwicklung</a:t>
            </a:r>
            <a:r>
              <a:rPr dirty="0" sz="5750" spc="-165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F8CC09"/>
                </a:solidFill>
                <a:latin typeface="Inter"/>
                <a:cs typeface="Inter"/>
              </a:rPr>
              <a:t>eines </a:t>
            </a:r>
            <a:r>
              <a:rPr dirty="0" sz="5750" spc="-65" b="1">
                <a:solidFill>
                  <a:srgbClr val="F8CC09"/>
                </a:solidFill>
                <a:latin typeface="Inter"/>
                <a:cs typeface="Inter"/>
              </a:rPr>
              <a:t>Erhebungsinstruments</a:t>
            </a:r>
            <a:endParaRPr sz="5750">
              <a:latin typeface="Inter"/>
              <a:cs typeface="Inter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47937" y="4397771"/>
            <a:ext cx="14408225" cy="5690643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54305" y="2131167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5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5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61"/>
                </a:lnTo>
                <a:lnTo>
                  <a:pt x="1191171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40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78" y="313512"/>
                </a:lnTo>
                <a:lnTo>
                  <a:pt x="11899" y="268605"/>
                </a:lnTo>
                <a:lnTo>
                  <a:pt x="6248" y="219710"/>
                </a:lnTo>
                <a:lnTo>
                  <a:pt x="11899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13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40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27"/>
                </a:lnTo>
                <a:lnTo>
                  <a:pt x="1180490" y="37579"/>
                </a:lnTo>
                <a:lnTo>
                  <a:pt x="1143177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83" y="175501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66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1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52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12621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F8CC09"/>
                </a:solidFill>
                <a:latin typeface="Inter"/>
                <a:cs typeface="Inter"/>
              </a:rPr>
              <a:t>Entwicklung</a:t>
            </a:r>
            <a:r>
              <a:rPr dirty="0" sz="5750" spc="-17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F8CC09"/>
                </a:solidFill>
                <a:latin typeface="Inter"/>
                <a:cs typeface="Inter"/>
              </a:rPr>
              <a:t>eines</a:t>
            </a:r>
            <a:r>
              <a:rPr dirty="0" sz="5750" spc="-170" b="1">
                <a:solidFill>
                  <a:srgbClr val="F8CC09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F8CC09"/>
                </a:solidFill>
                <a:latin typeface="Inter"/>
                <a:cs typeface="Inter"/>
              </a:rPr>
              <a:t>Erhebungsinstruments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87239" y="3417924"/>
            <a:ext cx="14335760" cy="467550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So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könnte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Lösung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aussehen:</a:t>
            </a:r>
            <a:endParaRPr sz="2700">
              <a:latin typeface="Atkinson Hyperlegible"/>
              <a:cs typeface="Atkinson Hyperlegible"/>
            </a:endParaRPr>
          </a:p>
          <a:p>
            <a:pPr marL="766445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76644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Anstelle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Aussagen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formuliert,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Befragten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zustimmen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90"/>
              </a:spcBef>
              <a:buChar char="•"/>
              <a:tabLst>
                <a:tab pos="76644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Einleitender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60">
                <a:solidFill>
                  <a:srgbClr val="0546A2"/>
                </a:solidFill>
                <a:latin typeface="Arial"/>
                <a:cs typeface="Arial"/>
              </a:rPr>
              <a:t>Text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vor Beginn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jedes inhaltlichen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Teils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Arial"/>
              <a:cs typeface="Arial"/>
            </a:endParaRPr>
          </a:p>
          <a:p>
            <a:pPr marL="1703705">
              <a:lnSpc>
                <a:spcPct val="100000"/>
              </a:lnSpc>
              <a:spcBef>
                <a:spcPts val="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Beispiel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aus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dem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Projekt </a:t>
            </a:r>
            <a:r>
              <a:rPr dirty="0" sz="27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O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RIENTATE:</a:t>
            </a:r>
            <a:endParaRPr sz="2700">
              <a:latin typeface="Atkinson Hyperlegible"/>
              <a:cs typeface="Atkinson Hyperlegible"/>
            </a:endParaRPr>
          </a:p>
          <a:p>
            <a:pPr marL="1703070" marR="391160">
              <a:lnSpc>
                <a:spcPct val="115100"/>
              </a:lnSpc>
              <a:spcBef>
                <a:spcPts val="685"/>
              </a:spcBef>
            </a:pPr>
            <a:r>
              <a:rPr dirty="0" sz="2150" spc="110" i="1">
                <a:solidFill>
                  <a:srgbClr val="0546A2"/>
                </a:solidFill>
                <a:latin typeface="Times New Roman"/>
                <a:cs typeface="Times New Roman"/>
              </a:rPr>
              <a:t>Stellen</a:t>
            </a:r>
            <a:r>
              <a:rPr dirty="0" sz="21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sich</a:t>
            </a:r>
            <a:r>
              <a:rPr dirty="0" sz="21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i="1">
                <a:solidFill>
                  <a:srgbClr val="0546A2"/>
                </a:solidFill>
                <a:latin typeface="Times New Roman"/>
                <a:cs typeface="Times New Roman"/>
              </a:rPr>
              <a:t>vor,</a:t>
            </a:r>
            <a:r>
              <a:rPr dirty="0" sz="21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5" i="1">
                <a:solidFill>
                  <a:srgbClr val="0546A2"/>
                </a:solidFill>
                <a:latin typeface="Times New Roman"/>
                <a:cs typeface="Times New Roman"/>
              </a:rPr>
              <a:t>suchen</a:t>
            </a:r>
            <a:r>
              <a:rPr dirty="0" sz="21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online</a:t>
            </a:r>
            <a:r>
              <a:rPr dirty="0" sz="21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5" i="1">
                <a:solidFill>
                  <a:srgbClr val="0546A2"/>
                </a:solidFill>
                <a:latin typeface="Times New Roman"/>
                <a:cs typeface="Times New Roman"/>
              </a:rPr>
              <a:t>nach</a:t>
            </a:r>
            <a:r>
              <a:rPr dirty="0" sz="2150" spc="-2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Gesundheitsinformationen.</a:t>
            </a:r>
            <a:r>
              <a:rPr dirty="0" sz="21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Gesundheitsinformationen </a:t>
            </a:r>
            <a:r>
              <a:rPr dirty="0" sz="2150" spc="160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0" i="1">
                <a:solidFill>
                  <a:srgbClr val="0546A2"/>
                </a:solidFill>
                <a:latin typeface="Times New Roman"/>
                <a:cs typeface="Times New Roman"/>
              </a:rPr>
              <a:t>allgemeine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Informationen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0" i="1">
                <a:solidFill>
                  <a:srgbClr val="0546A2"/>
                </a:solidFill>
                <a:latin typeface="Times New Roman"/>
                <a:cs typeface="Times New Roman"/>
              </a:rPr>
              <a:t>zur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Diagnose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wie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75" i="1">
                <a:solidFill>
                  <a:srgbClr val="0546A2"/>
                </a:solidFill>
                <a:latin typeface="Times New Roman"/>
                <a:cs typeface="Times New Roman"/>
              </a:rPr>
              <a:t>z.B.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5" i="1">
                <a:solidFill>
                  <a:srgbClr val="0546A2"/>
                </a:solidFill>
                <a:latin typeface="Times New Roman"/>
                <a:cs typeface="Times New Roman"/>
              </a:rPr>
              <a:t>Definition,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55" i="1">
                <a:solidFill>
                  <a:srgbClr val="0546A2"/>
                </a:solidFill>
                <a:latin typeface="Times New Roman"/>
                <a:cs typeface="Times New Roman"/>
              </a:rPr>
              <a:t>Verlauf,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0" i="1">
                <a:solidFill>
                  <a:srgbClr val="0546A2"/>
                </a:solidFill>
                <a:latin typeface="Times New Roman"/>
                <a:cs typeface="Times New Roman"/>
              </a:rPr>
              <a:t>Therapie.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Wählen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95" i="1">
                <a:solidFill>
                  <a:srgbClr val="0546A2"/>
                </a:solidFill>
                <a:latin typeface="Times New Roman"/>
                <a:cs typeface="Times New Roman"/>
              </a:rPr>
              <a:t>die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Antwort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0" i="1">
                <a:solidFill>
                  <a:srgbClr val="0546A2"/>
                </a:solidFill>
                <a:latin typeface="Times New Roman"/>
                <a:cs typeface="Times New Roman"/>
              </a:rPr>
              <a:t>aus,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0" i="1">
                <a:solidFill>
                  <a:srgbClr val="0546A2"/>
                </a:solidFill>
                <a:latin typeface="Times New Roman"/>
                <a:cs typeface="Times New Roman"/>
              </a:rPr>
              <a:t>die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intuitiv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45" i="1">
                <a:solidFill>
                  <a:srgbClr val="0546A2"/>
                </a:solidFill>
                <a:latin typeface="Times New Roman"/>
                <a:cs typeface="Times New Roman"/>
              </a:rPr>
              <a:t>am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0" i="1">
                <a:solidFill>
                  <a:srgbClr val="0546A2"/>
                </a:solidFill>
                <a:latin typeface="Times New Roman"/>
                <a:cs typeface="Times New Roman"/>
              </a:rPr>
              <a:t>besten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5" i="1">
                <a:solidFill>
                  <a:srgbClr val="0546A2"/>
                </a:solidFill>
                <a:latin typeface="Times New Roman"/>
                <a:cs typeface="Times New Roman"/>
              </a:rPr>
              <a:t>auf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90" i="1">
                <a:solidFill>
                  <a:srgbClr val="0546A2"/>
                </a:solidFill>
                <a:latin typeface="Times New Roman"/>
                <a:cs typeface="Times New Roman"/>
              </a:rPr>
              <a:t>zutrifft:</a:t>
            </a:r>
            <a:endParaRPr sz="2150">
              <a:latin typeface="Times New Roman"/>
              <a:cs typeface="Times New Roman"/>
            </a:endParaRPr>
          </a:p>
          <a:p>
            <a:pPr marL="1703070">
              <a:lnSpc>
                <a:spcPct val="100000"/>
              </a:lnSpc>
              <a:spcBef>
                <a:spcPts val="1895"/>
              </a:spcBef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fällt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mir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leicht,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genau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Informationen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finden,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nach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denen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suche.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72971" y="8007426"/>
            <a:ext cx="2903855" cy="1303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1880"/>
              </a:spcBef>
              <a:buChar char="o"/>
              <a:tabLst>
                <a:tab pos="320675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Stimme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voll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endParaRPr sz="2700">
              <a:latin typeface="Atkinson Hyperlegible"/>
              <a:cs typeface="Atkinson Hyperlegible"/>
            </a:endParaRPr>
          </a:p>
          <a:p>
            <a:pPr marL="320675" indent="-307975">
              <a:lnSpc>
                <a:spcPct val="100000"/>
              </a:lnSpc>
              <a:spcBef>
                <a:spcPts val="1789"/>
              </a:spcBef>
              <a:buChar char="o"/>
              <a:tabLst>
                <a:tab pos="320675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Stimme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eher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065476" y="8007426"/>
            <a:ext cx="7837805" cy="1303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1880"/>
              </a:spcBef>
              <a:buChar char="o"/>
              <a:tabLst>
                <a:tab pos="320675" algn="l"/>
                <a:tab pos="5289550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Stimme</a:t>
            </a:r>
            <a:r>
              <a:rPr dirty="0" sz="2700" spc="-4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eher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nicht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zu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	o</a:t>
            </a:r>
            <a:r>
              <a:rPr dirty="0" sz="2700" spc="-6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keine</a:t>
            </a:r>
            <a:r>
              <a:rPr dirty="0" sz="2700" spc="-4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Angabe</a:t>
            </a:r>
            <a:endParaRPr sz="2700">
              <a:latin typeface="Atkinson Hyperlegible"/>
              <a:cs typeface="Atkinson Hyperlegible"/>
            </a:endParaRPr>
          </a:p>
          <a:p>
            <a:pPr marL="320675" indent="-307975">
              <a:lnSpc>
                <a:spcPct val="100000"/>
              </a:lnSpc>
              <a:spcBef>
                <a:spcPts val="1789"/>
              </a:spcBef>
              <a:buChar char="o"/>
              <a:tabLst>
                <a:tab pos="320675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Stimme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überhaupt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nicht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zu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99932" y="6450069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17" y="219710"/>
                </a:moveTo>
                <a:lnTo>
                  <a:pt x="816952" y="89954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34"/>
                </a:lnTo>
                <a:lnTo>
                  <a:pt x="1023810" y="222834"/>
                </a:lnTo>
                <a:lnTo>
                  <a:pt x="813841" y="344068"/>
                </a:lnTo>
                <a:lnTo>
                  <a:pt x="816952" y="349465"/>
                </a:lnTo>
                <a:lnTo>
                  <a:pt x="1041717" y="219710"/>
                </a:lnTo>
                <a:close/>
              </a:path>
              <a:path w="1277620" h="440054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48"/>
                </a:lnTo>
                <a:lnTo>
                  <a:pt x="1191171" y="386232"/>
                </a:lnTo>
                <a:lnTo>
                  <a:pt x="1151521" y="411454"/>
                </a:lnTo>
                <a:lnTo>
                  <a:pt x="1106614" y="427532"/>
                </a:lnTo>
                <a:lnTo>
                  <a:pt x="1057732" y="433184"/>
                </a:lnTo>
                <a:lnTo>
                  <a:pt x="219722" y="433184"/>
                </a:lnTo>
                <a:lnTo>
                  <a:pt x="170840" y="427532"/>
                </a:lnTo>
                <a:lnTo>
                  <a:pt x="125920" y="411454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78" y="313512"/>
                </a:lnTo>
                <a:lnTo>
                  <a:pt x="11899" y="268592"/>
                </a:lnTo>
                <a:lnTo>
                  <a:pt x="6248" y="219710"/>
                </a:lnTo>
                <a:lnTo>
                  <a:pt x="11899" y="170815"/>
                </a:lnTo>
                <a:lnTo>
                  <a:pt x="27978" y="125920"/>
                </a:lnTo>
                <a:lnTo>
                  <a:pt x="53200" y="86271"/>
                </a:lnTo>
                <a:lnTo>
                  <a:pt x="86283" y="53200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00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27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14"/>
                </a:lnTo>
                <a:lnTo>
                  <a:pt x="1180490" y="37566"/>
                </a:lnTo>
                <a:lnTo>
                  <a:pt x="1143177" y="17284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84"/>
                </a:lnTo>
                <a:lnTo>
                  <a:pt x="96964" y="37566"/>
                </a:lnTo>
                <a:lnTo>
                  <a:pt x="64427" y="64427"/>
                </a:lnTo>
                <a:lnTo>
                  <a:pt x="37579" y="96951"/>
                </a:lnTo>
                <a:lnTo>
                  <a:pt x="17297" y="134277"/>
                </a:lnTo>
                <a:lnTo>
                  <a:pt x="4483" y="175488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55"/>
                </a:lnTo>
                <a:lnTo>
                  <a:pt x="37579" y="342468"/>
                </a:lnTo>
                <a:lnTo>
                  <a:pt x="64427" y="375005"/>
                </a:lnTo>
                <a:lnTo>
                  <a:pt x="96964" y="401853"/>
                </a:lnTo>
                <a:lnTo>
                  <a:pt x="134277" y="422135"/>
                </a:lnTo>
                <a:lnTo>
                  <a:pt x="175501" y="434949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49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68"/>
                </a:lnTo>
                <a:lnTo>
                  <a:pt x="1260157" y="305155"/>
                </a:lnTo>
                <a:lnTo>
                  <a:pt x="1272984" y="263931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53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456963" y="3717654"/>
            <a:ext cx="11190605" cy="4717415"/>
          </a:xfrm>
          <a:custGeom>
            <a:avLst/>
            <a:gdLst/>
            <a:ahLst/>
            <a:cxnLst/>
            <a:rect l="l" t="t" r="r" b="b"/>
            <a:pathLst>
              <a:path w="11190605" h="4717415">
                <a:moveTo>
                  <a:pt x="5595086" y="4717133"/>
                </a:moveTo>
                <a:lnTo>
                  <a:pt x="5661211" y="4716972"/>
                </a:lnTo>
                <a:lnTo>
                  <a:pt x="5727154" y="4716489"/>
                </a:lnTo>
                <a:lnTo>
                  <a:pt x="5792908" y="4715687"/>
                </a:lnTo>
                <a:lnTo>
                  <a:pt x="5858472" y="4714566"/>
                </a:lnTo>
                <a:lnTo>
                  <a:pt x="5923839" y="4713130"/>
                </a:lnTo>
                <a:lnTo>
                  <a:pt x="5989006" y="4711378"/>
                </a:lnTo>
                <a:lnTo>
                  <a:pt x="6053969" y="4709315"/>
                </a:lnTo>
                <a:lnTo>
                  <a:pt x="6118723" y="4706940"/>
                </a:lnTo>
                <a:lnTo>
                  <a:pt x="6183265" y="4704257"/>
                </a:lnTo>
                <a:lnTo>
                  <a:pt x="6247589" y="4701266"/>
                </a:lnTo>
                <a:lnTo>
                  <a:pt x="6311693" y="4697969"/>
                </a:lnTo>
                <a:lnTo>
                  <a:pt x="6375571" y="4694369"/>
                </a:lnTo>
                <a:lnTo>
                  <a:pt x="6439220" y="4690466"/>
                </a:lnTo>
                <a:lnTo>
                  <a:pt x="6502636" y="4686264"/>
                </a:lnTo>
                <a:lnTo>
                  <a:pt x="6565813" y="4681763"/>
                </a:lnTo>
                <a:lnTo>
                  <a:pt x="6628748" y="4676965"/>
                </a:lnTo>
                <a:lnTo>
                  <a:pt x="6691437" y="4671872"/>
                </a:lnTo>
                <a:lnTo>
                  <a:pt x="6753876" y="4666486"/>
                </a:lnTo>
                <a:lnTo>
                  <a:pt x="6816060" y="4660809"/>
                </a:lnTo>
                <a:lnTo>
                  <a:pt x="6877985" y="4654842"/>
                </a:lnTo>
                <a:lnTo>
                  <a:pt x="6939647" y="4648587"/>
                </a:lnTo>
                <a:lnTo>
                  <a:pt x="7001041" y="4642046"/>
                </a:lnTo>
                <a:lnTo>
                  <a:pt x="7062165" y="4635221"/>
                </a:lnTo>
                <a:lnTo>
                  <a:pt x="7123012" y="4628113"/>
                </a:lnTo>
                <a:lnTo>
                  <a:pt x="7183580" y="4620725"/>
                </a:lnTo>
                <a:lnTo>
                  <a:pt x="7243863" y="4613057"/>
                </a:lnTo>
                <a:lnTo>
                  <a:pt x="7303859" y="4605112"/>
                </a:lnTo>
                <a:lnTo>
                  <a:pt x="7363562" y="4596892"/>
                </a:lnTo>
                <a:lnTo>
                  <a:pt x="7422968" y="4588398"/>
                </a:lnTo>
                <a:lnTo>
                  <a:pt x="7482073" y="4579632"/>
                </a:lnTo>
                <a:lnTo>
                  <a:pt x="7540874" y="4570596"/>
                </a:lnTo>
                <a:lnTo>
                  <a:pt x="7599365" y="4561291"/>
                </a:lnTo>
                <a:lnTo>
                  <a:pt x="7657543" y="4551720"/>
                </a:lnTo>
                <a:lnTo>
                  <a:pt x="7715403" y="4541884"/>
                </a:lnTo>
                <a:lnTo>
                  <a:pt x="7772941" y="4531785"/>
                </a:lnTo>
                <a:lnTo>
                  <a:pt x="7830153" y="4521425"/>
                </a:lnTo>
                <a:lnTo>
                  <a:pt x="7887035" y="4510805"/>
                </a:lnTo>
                <a:lnTo>
                  <a:pt x="7943583" y="4499927"/>
                </a:lnTo>
                <a:lnTo>
                  <a:pt x="7999792" y="4488794"/>
                </a:lnTo>
                <a:lnTo>
                  <a:pt x="8055658" y="4477406"/>
                </a:lnTo>
                <a:lnTo>
                  <a:pt x="8111177" y="4465765"/>
                </a:lnTo>
                <a:lnTo>
                  <a:pt x="8166344" y="4453874"/>
                </a:lnTo>
                <a:lnTo>
                  <a:pt x="8221157" y="4441734"/>
                </a:lnTo>
                <a:lnTo>
                  <a:pt x="8275610" y="4429347"/>
                </a:lnTo>
                <a:lnTo>
                  <a:pt x="8329699" y="4416714"/>
                </a:lnTo>
                <a:lnTo>
                  <a:pt x="8383419" y="4403838"/>
                </a:lnTo>
                <a:lnTo>
                  <a:pt x="8436768" y="4390720"/>
                </a:lnTo>
                <a:lnTo>
                  <a:pt x="8489740" y="4377362"/>
                </a:lnTo>
                <a:lnTo>
                  <a:pt x="8542332" y="4363765"/>
                </a:lnTo>
                <a:lnTo>
                  <a:pt x="8594539" y="4349932"/>
                </a:lnTo>
                <a:lnTo>
                  <a:pt x="8646357" y="4335865"/>
                </a:lnTo>
                <a:lnTo>
                  <a:pt x="8697781" y="4321564"/>
                </a:lnTo>
                <a:lnTo>
                  <a:pt x="8748809" y="4307032"/>
                </a:lnTo>
                <a:lnTo>
                  <a:pt x="8799434" y="4292271"/>
                </a:lnTo>
                <a:lnTo>
                  <a:pt x="8849654" y="4277281"/>
                </a:lnTo>
                <a:lnTo>
                  <a:pt x="8899464" y="4262066"/>
                </a:lnTo>
                <a:lnTo>
                  <a:pt x="8948860" y="4246627"/>
                </a:lnTo>
                <a:lnTo>
                  <a:pt x="8997837" y="4230966"/>
                </a:lnTo>
                <a:lnTo>
                  <a:pt x="9046392" y="4215083"/>
                </a:lnTo>
                <a:lnTo>
                  <a:pt x="9094519" y="4198982"/>
                </a:lnTo>
                <a:lnTo>
                  <a:pt x="9142216" y="4182664"/>
                </a:lnTo>
                <a:lnTo>
                  <a:pt x="9189478" y="4166131"/>
                </a:lnTo>
                <a:lnTo>
                  <a:pt x="9236300" y="4149384"/>
                </a:lnTo>
                <a:lnTo>
                  <a:pt x="9282679" y="4132425"/>
                </a:lnTo>
                <a:lnTo>
                  <a:pt x="9328610" y="4115256"/>
                </a:lnTo>
                <a:lnTo>
                  <a:pt x="9374089" y="4097879"/>
                </a:lnTo>
                <a:lnTo>
                  <a:pt x="9419112" y="4080296"/>
                </a:lnTo>
                <a:lnTo>
                  <a:pt x="9463674" y="4062508"/>
                </a:lnTo>
                <a:lnTo>
                  <a:pt x="9507772" y="4044517"/>
                </a:lnTo>
                <a:lnTo>
                  <a:pt x="9551401" y="4026325"/>
                </a:lnTo>
                <a:lnTo>
                  <a:pt x="9594557" y="4007933"/>
                </a:lnTo>
                <a:lnTo>
                  <a:pt x="9637236" y="3989344"/>
                </a:lnTo>
                <a:lnTo>
                  <a:pt x="9679434" y="3970559"/>
                </a:lnTo>
                <a:lnTo>
                  <a:pt x="9721146" y="3951580"/>
                </a:lnTo>
                <a:lnTo>
                  <a:pt x="9762368" y="3932408"/>
                </a:lnTo>
                <a:lnTo>
                  <a:pt x="9803096" y="3913047"/>
                </a:lnTo>
                <a:lnTo>
                  <a:pt x="9843326" y="3893496"/>
                </a:lnTo>
                <a:lnTo>
                  <a:pt x="9883054" y="3873758"/>
                </a:lnTo>
                <a:lnTo>
                  <a:pt x="9922275" y="3853835"/>
                </a:lnTo>
                <a:lnTo>
                  <a:pt x="9960986" y="3833729"/>
                </a:lnTo>
                <a:lnTo>
                  <a:pt x="9999181" y="3813441"/>
                </a:lnTo>
                <a:lnTo>
                  <a:pt x="10036857" y="3792973"/>
                </a:lnTo>
                <a:lnTo>
                  <a:pt x="10074010" y="3772327"/>
                </a:lnTo>
                <a:lnTo>
                  <a:pt x="10110636" y="3751505"/>
                </a:lnTo>
                <a:lnTo>
                  <a:pt x="10146730" y="3730508"/>
                </a:lnTo>
                <a:lnTo>
                  <a:pt x="10182287" y="3709338"/>
                </a:lnTo>
                <a:lnTo>
                  <a:pt x="10217305" y="3687997"/>
                </a:lnTo>
                <a:lnTo>
                  <a:pt x="10251778" y="3666487"/>
                </a:lnTo>
                <a:lnTo>
                  <a:pt x="10285703" y="3644809"/>
                </a:lnTo>
                <a:lnTo>
                  <a:pt x="10319075" y="3622966"/>
                </a:lnTo>
                <a:lnTo>
                  <a:pt x="10351890" y="3600958"/>
                </a:lnTo>
                <a:lnTo>
                  <a:pt x="10384144" y="3578789"/>
                </a:lnTo>
                <a:lnTo>
                  <a:pt x="10415833" y="3556458"/>
                </a:lnTo>
                <a:lnTo>
                  <a:pt x="10446952" y="3533970"/>
                </a:lnTo>
                <a:lnTo>
                  <a:pt x="10507465" y="3488523"/>
                </a:lnTo>
                <a:lnTo>
                  <a:pt x="10565649" y="3442463"/>
                </a:lnTo>
                <a:lnTo>
                  <a:pt x="10621471" y="3395804"/>
                </a:lnTo>
                <a:lnTo>
                  <a:pt x="10674898" y="3348559"/>
                </a:lnTo>
                <a:lnTo>
                  <a:pt x="10725895" y="3300744"/>
                </a:lnTo>
                <a:lnTo>
                  <a:pt x="10774430" y="3252372"/>
                </a:lnTo>
                <a:lnTo>
                  <a:pt x="10820468" y="3203457"/>
                </a:lnTo>
                <a:lnTo>
                  <a:pt x="10863976" y="3154013"/>
                </a:lnTo>
                <a:lnTo>
                  <a:pt x="10904921" y="3104055"/>
                </a:lnTo>
                <a:lnTo>
                  <a:pt x="10943268" y="3053597"/>
                </a:lnTo>
                <a:lnTo>
                  <a:pt x="10978985" y="3002653"/>
                </a:lnTo>
                <a:lnTo>
                  <a:pt x="11012037" y="2951237"/>
                </a:lnTo>
                <a:lnTo>
                  <a:pt x="11042391" y="2899364"/>
                </a:lnTo>
                <a:lnTo>
                  <a:pt x="11070014" y="2847046"/>
                </a:lnTo>
                <a:lnTo>
                  <a:pt x="11094872" y="2794300"/>
                </a:lnTo>
                <a:lnTo>
                  <a:pt x="11116931" y="2741138"/>
                </a:lnTo>
                <a:lnTo>
                  <a:pt x="11136158" y="2687575"/>
                </a:lnTo>
                <a:lnTo>
                  <a:pt x="11152519" y="2633625"/>
                </a:lnTo>
                <a:lnTo>
                  <a:pt x="11165981" y="2579302"/>
                </a:lnTo>
                <a:lnTo>
                  <a:pt x="11176509" y="2524621"/>
                </a:lnTo>
                <a:lnTo>
                  <a:pt x="11184071" y="2469595"/>
                </a:lnTo>
                <a:lnTo>
                  <a:pt x="11188633" y="2414239"/>
                </a:lnTo>
                <a:lnTo>
                  <a:pt x="11190161" y="2358566"/>
                </a:lnTo>
                <a:lnTo>
                  <a:pt x="11189779" y="2330692"/>
                </a:lnTo>
                <a:lnTo>
                  <a:pt x="11186730" y="2275176"/>
                </a:lnTo>
                <a:lnTo>
                  <a:pt x="11180663" y="2219983"/>
                </a:lnTo>
                <a:lnTo>
                  <a:pt x="11171614" y="2165127"/>
                </a:lnTo>
                <a:lnTo>
                  <a:pt x="11159615" y="2110624"/>
                </a:lnTo>
                <a:lnTo>
                  <a:pt x="11144699" y="2056486"/>
                </a:lnTo>
                <a:lnTo>
                  <a:pt x="11126901" y="2002727"/>
                </a:lnTo>
                <a:lnTo>
                  <a:pt x="11106254" y="1949363"/>
                </a:lnTo>
                <a:lnTo>
                  <a:pt x="11082791" y="1896407"/>
                </a:lnTo>
                <a:lnTo>
                  <a:pt x="11056546" y="1843873"/>
                </a:lnTo>
                <a:lnTo>
                  <a:pt x="11027554" y="1791776"/>
                </a:lnTo>
                <a:lnTo>
                  <a:pt x="10995846" y="1740129"/>
                </a:lnTo>
                <a:lnTo>
                  <a:pt x="10961457" y="1688948"/>
                </a:lnTo>
                <a:lnTo>
                  <a:pt x="10924421" y="1638245"/>
                </a:lnTo>
                <a:lnTo>
                  <a:pt x="10884771" y="1588035"/>
                </a:lnTo>
                <a:lnTo>
                  <a:pt x="10842540" y="1538333"/>
                </a:lnTo>
                <a:lnTo>
                  <a:pt x="10797763" y="1489152"/>
                </a:lnTo>
                <a:lnTo>
                  <a:pt x="10750472" y="1440506"/>
                </a:lnTo>
                <a:lnTo>
                  <a:pt x="10700702" y="1392411"/>
                </a:lnTo>
                <a:lnTo>
                  <a:pt x="10648486" y="1344879"/>
                </a:lnTo>
                <a:lnTo>
                  <a:pt x="10593857" y="1297925"/>
                </a:lnTo>
                <a:lnTo>
                  <a:pt x="10536850" y="1251564"/>
                </a:lnTo>
                <a:lnTo>
                  <a:pt x="10477497" y="1205809"/>
                </a:lnTo>
                <a:lnTo>
                  <a:pt x="10415833" y="1160674"/>
                </a:lnTo>
                <a:lnTo>
                  <a:pt x="10384144" y="1138344"/>
                </a:lnTo>
                <a:lnTo>
                  <a:pt x="10351890" y="1116175"/>
                </a:lnTo>
                <a:lnTo>
                  <a:pt x="10319075" y="1094167"/>
                </a:lnTo>
                <a:lnTo>
                  <a:pt x="10285703" y="1072324"/>
                </a:lnTo>
                <a:lnTo>
                  <a:pt x="10251778" y="1050646"/>
                </a:lnTo>
                <a:lnTo>
                  <a:pt x="10217305" y="1029136"/>
                </a:lnTo>
                <a:lnTo>
                  <a:pt x="10182287" y="1007795"/>
                </a:lnTo>
                <a:lnTo>
                  <a:pt x="10146730" y="986625"/>
                </a:lnTo>
                <a:lnTo>
                  <a:pt x="10110636" y="965628"/>
                </a:lnTo>
                <a:lnTo>
                  <a:pt x="10074010" y="944806"/>
                </a:lnTo>
                <a:lnTo>
                  <a:pt x="10036857" y="924160"/>
                </a:lnTo>
                <a:lnTo>
                  <a:pt x="9999181" y="903692"/>
                </a:lnTo>
                <a:lnTo>
                  <a:pt x="9960986" y="883404"/>
                </a:lnTo>
                <a:lnTo>
                  <a:pt x="9922275" y="863297"/>
                </a:lnTo>
                <a:lnTo>
                  <a:pt x="9883054" y="843375"/>
                </a:lnTo>
                <a:lnTo>
                  <a:pt x="9843326" y="823637"/>
                </a:lnTo>
                <a:lnTo>
                  <a:pt x="9803096" y="804086"/>
                </a:lnTo>
                <a:lnTo>
                  <a:pt x="9762368" y="784724"/>
                </a:lnTo>
                <a:lnTo>
                  <a:pt x="9721146" y="765553"/>
                </a:lnTo>
                <a:lnTo>
                  <a:pt x="9679434" y="746574"/>
                </a:lnTo>
                <a:lnTo>
                  <a:pt x="9637236" y="727789"/>
                </a:lnTo>
                <a:lnTo>
                  <a:pt x="9594557" y="709200"/>
                </a:lnTo>
                <a:lnTo>
                  <a:pt x="9551401" y="690808"/>
                </a:lnTo>
                <a:lnTo>
                  <a:pt x="9507772" y="672616"/>
                </a:lnTo>
                <a:lnTo>
                  <a:pt x="9463674" y="654625"/>
                </a:lnTo>
                <a:lnTo>
                  <a:pt x="9419112" y="636837"/>
                </a:lnTo>
                <a:lnTo>
                  <a:pt x="9374089" y="619254"/>
                </a:lnTo>
                <a:lnTo>
                  <a:pt x="9328610" y="601877"/>
                </a:lnTo>
                <a:lnTo>
                  <a:pt x="9282679" y="584708"/>
                </a:lnTo>
                <a:lnTo>
                  <a:pt x="9236300" y="567749"/>
                </a:lnTo>
                <a:lnTo>
                  <a:pt x="9189478" y="551002"/>
                </a:lnTo>
                <a:lnTo>
                  <a:pt x="9142216" y="534469"/>
                </a:lnTo>
                <a:lnTo>
                  <a:pt x="9094519" y="518151"/>
                </a:lnTo>
                <a:lnTo>
                  <a:pt x="9046392" y="502050"/>
                </a:lnTo>
                <a:lnTo>
                  <a:pt x="8997837" y="486167"/>
                </a:lnTo>
                <a:lnTo>
                  <a:pt x="8948860" y="470506"/>
                </a:lnTo>
                <a:lnTo>
                  <a:pt x="8899464" y="455067"/>
                </a:lnTo>
                <a:lnTo>
                  <a:pt x="8849654" y="439851"/>
                </a:lnTo>
                <a:lnTo>
                  <a:pt x="8799434" y="424862"/>
                </a:lnTo>
                <a:lnTo>
                  <a:pt x="8748809" y="410101"/>
                </a:lnTo>
                <a:lnTo>
                  <a:pt x="8697781" y="395569"/>
                </a:lnTo>
                <a:lnTo>
                  <a:pt x="8646357" y="381268"/>
                </a:lnTo>
                <a:lnTo>
                  <a:pt x="8594539" y="367200"/>
                </a:lnTo>
                <a:lnTo>
                  <a:pt x="8542332" y="353367"/>
                </a:lnTo>
                <a:lnTo>
                  <a:pt x="8489740" y="339771"/>
                </a:lnTo>
                <a:lnTo>
                  <a:pt x="8436768" y="326413"/>
                </a:lnTo>
                <a:lnTo>
                  <a:pt x="8383419" y="313295"/>
                </a:lnTo>
                <a:lnTo>
                  <a:pt x="8329699" y="300419"/>
                </a:lnTo>
                <a:lnTo>
                  <a:pt x="8275610" y="287786"/>
                </a:lnTo>
                <a:lnTo>
                  <a:pt x="8221157" y="275399"/>
                </a:lnTo>
                <a:lnTo>
                  <a:pt x="8166344" y="263259"/>
                </a:lnTo>
                <a:lnTo>
                  <a:pt x="8111177" y="251368"/>
                </a:lnTo>
                <a:lnTo>
                  <a:pt x="8055658" y="239727"/>
                </a:lnTo>
                <a:lnTo>
                  <a:pt x="7999792" y="228339"/>
                </a:lnTo>
                <a:lnTo>
                  <a:pt x="7943583" y="217206"/>
                </a:lnTo>
                <a:lnTo>
                  <a:pt x="7887035" y="206328"/>
                </a:lnTo>
                <a:lnTo>
                  <a:pt x="7830153" y="195708"/>
                </a:lnTo>
                <a:lnTo>
                  <a:pt x="7772941" y="185348"/>
                </a:lnTo>
                <a:lnTo>
                  <a:pt x="7715403" y="175249"/>
                </a:lnTo>
                <a:lnTo>
                  <a:pt x="7657543" y="165413"/>
                </a:lnTo>
                <a:lnTo>
                  <a:pt x="7599365" y="155841"/>
                </a:lnTo>
                <a:lnTo>
                  <a:pt x="7540874" y="146537"/>
                </a:lnTo>
                <a:lnTo>
                  <a:pt x="7482073" y="137501"/>
                </a:lnTo>
                <a:lnTo>
                  <a:pt x="7422968" y="128735"/>
                </a:lnTo>
                <a:lnTo>
                  <a:pt x="7363562" y="120241"/>
                </a:lnTo>
                <a:lnTo>
                  <a:pt x="7303859" y="112021"/>
                </a:lnTo>
                <a:lnTo>
                  <a:pt x="7243863" y="104076"/>
                </a:lnTo>
                <a:lnTo>
                  <a:pt x="7183580" y="96408"/>
                </a:lnTo>
                <a:lnTo>
                  <a:pt x="7123012" y="89020"/>
                </a:lnTo>
                <a:lnTo>
                  <a:pt x="7062165" y="81912"/>
                </a:lnTo>
                <a:lnTo>
                  <a:pt x="7001041" y="75087"/>
                </a:lnTo>
                <a:lnTo>
                  <a:pt x="6939647" y="68546"/>
                </a:lnTo>
                <a:lnTo>
                  <a:pt x="6877985" y="62291"/>
                </a:lnTo>
                <a:lnTo>
                  <a:pt x="6816060" y="56324"/>
                </a:lnTo>
                <a:lnTo>
                  <a:pt x="6753876" y="50647"/>
                </a:lnTo>
                <a:lnTo>
                  <a:pt x="6691437" y="45261"/>
                </a:lnTo>
                <a:lnTo>
                  <a:pt x="6628748" y="40168"/>
                </a:lnTo>
                <a:lnTo>
                  <a:pt x="6565813" y="35370"/>
                </a:lnTo>
                <a:lnTo>
                  <a:pt x="6502636" y="30869"/>
                </a:lnTo>
                <a:lnTo>
                  <a:pt x="6439220" y="26667"/>
                </a:lnTo>
                <a:lnTo>
                  <a:pt x="6375571" y="22764"/>
                </a:lnTo>
                <a:lnTo>
                  <a:pt x="6311693" y="19164"/>
                </a:lnTo>
                <a:lnTo>
                  <a:pt x="6247589" y="15867"/>
                </a:lnTo>
                <a:lnTo>
                  <a:pt x="6183265" y="12876"/>
                </a:lnTo>
                <a:lnTo>
                  <a:pt x="6118723" y="10193"/>
                </a:lnTo>
                <a:lnTo>
                  <a:pt x="6053969" y="7818"/>
                </a:lnTo>
                <a:lnTo>
                  <a:pt x="5989006" y="5754"/>
                </a:lnTo>
                <a:lnTo>
                  <a:pt x="5923839" y="4003"/>
                </a:lnTo>
                <a:lnTo>
                  <a:pt x="5858472" y="2567"/>
                </a:lnTo>
                <a:lnTo>
                  <a:pt x="5792908" y="1446"/>
                </a:lnTo>
                <a:lnTo>
                  <a:pt x="5727154" y="644"/>
                </a:lnTo>
                <a:lnTo>
                  <a:pt x="5661211" y="161"/>
                </a:lnTo>
                <a:lnTo>
                  <a:pt x="5595086" y="0"/>
                </a:lnTo>
                <a:lnTo>
                  <a:pt x="5528960" y="161"/>
                </a:lnTo>
                <a:lnTo>
                  <a:pt x="5463018" y="644"/>
                </a:lnTo>
                <a:lnTo>
                  <a:pt x="5397263" y="1446"/>
                </a:lnTo>
                <a:lnTo>
                  <a:pt x="5331700" y="2567"/>
                </a:lnTo>
                <a:lnTo>
                  <a:pt x="5266333" y="4003"/>
                </a:lnTo>
                <a:lnTo>
                  <a:pt x="5201165" y="5754"/>
                </a:lnTo>
                <a:lnTo>
                  <a:pt x="5136203" y="7818"/>
                </a:lnTo>
                <a:lnTo>
                  <a:pt x="5071448" y="10193"/>
                </a:lnTo>
                <a:lnTo>
                  <a:pt x="5006907" y="12876"/>
                </a:lnTo>
                <a:lnTo>
                  <a:pt x="4942582" y="15867"/>
                </a:lnTo>
                <a:lnTo>
                  <a:pt x="4878478" y="19164"/>
                </a:lnTo>
                <a:lnTo>
                  <a:pt x="4814600" y="22764"/>
                </a:lnTo>
                <a:lnTo>
                  <a:pt x="4750951" y="26667"/>
                </a:lnTo>
                <a:lnTo>
                  <a:pt x="4687535" y="30869"/>
                </a:lnTo>
                <a:lnTo>
                  <a:pt x="4624358" y="35370"/>
                </a:lnTo>
                <a:lnTo>
                  <a:pt x="4561423" y="40168"/>
                </a:lnTo>
                <a:lnTo>
                  <a:pt x="4498734" y="45261"/>
                </a:lnTo>
                <a:lnTo>
                  <a:pt x="4436295" y="50647"/>
                </a:lnTo>
                <a:lnTo>
                  <a:pt x="4374111" y="56324"/>
                </a:lnTo>
                <a:lnTo>
                  <a:pt x="4312186" y="62291"/>
                </a:lnTo>
                <a:lnTo>
                  <a:pt x="4250524" y="68546"/>
                </a:lnTo>
                <a:lnTo>
                  <a:pt x="4189129" y="75087"/>
                </a:lnTo>
                <a:lnTo>
                  <a:pt x="4128006" y="81912"/>
                </a:lnTo>
                <a:lnTo>
                  <a:pt x="4067158" y="89020"/>
                </a:lnTo>
                <a:lnTo>
                  <a:pt x="4006591" y="96408"/>
                </a:lnTo>
                <a:lnTo>
                  <a:pt x="3946307" y="104076"/>
                </a:lnTo>
                <a:lnTo>
                  <a:pt x="3886312" y="112021"/>
                </a:lnTo>
                <a:lnTo>
                  <a:pt x="3826609" y="120241"/>
                </a:lnTo>
                <a:lnTo>
                  <a:pt x="3767202" y="128735"/>
                </a:lnTo>
                <a:lnTo>
                  <a:pt x="3708097" y="137501"/>
                </a:lnTo>
                <a:lnTo>
                  <a:pt x="3649296" y="146537"/>
                </a:lnTo>
                <a:lnTo>
                  <a:pt x="3590805" y="155841"/>
                </a:lnTo>
                <a:lnTo>
                  <a:pt x="3532627" y="165413"/>
                </a:lnTo>
                <a:lnTo>
                  <a:pt x="3474767" y="175249"/>
                </a:lnTo>
                <a:lnTo>
                  <a:pt x="3417229" y="185348"/>
                </a:lnTo>
                <a:lnTo>
                  <a:pt x="3360016" y="195708"/>
                </a:lnTo>
                <a:lnTo>
                  <a:pt x="3303134" y="206328"/>
                </a:lnTo>
                <a:lnTo>
                  <a:pt x="3246587" y="217206"/>
                </a:lnTo>
                <a:lnTo>
                  <a:pt x="3190378" y="228339"/>
                </a:lnTo>
                <a:lnTo>
                  <a:pt x="3134512" y="239727"/>
                </a:lnTo>
                <a:lnTo>
                  <a:pt x="3078993" y="251368"/>
                </a:lnTo>
                <a:lnTo>
                  <a:pt x="3023825" y="263259"/>
                </a:lnTo>
                <a:lnTo>
                  <a:pt x="2969012" y="275399"/>
                </a:lnTo>
                <a:lnTo>
                  <a:pt x="2914559" y="287786"/>
                </a:lnTo>
                <a:lnTo>
                  <a:pt x="2860470" y="300419"/>
                </a:lnTo>
                <a:lnTo>
                  <a:pt x="2806749" y="313295"/>
                </a:lnTo>
                <a:lnTo>
                  <a:pt x="2753400" y="326413"/>
                </a:lnTo>
                <a:lnTo>
                  <a:pt x="2700428" y="339771"/>
                </a:lnTo>
                <a:lnTo>
                  <a:pt x="2647836" y="353367"/>
                </a:lnTo>
                <a:lnTo>
                  <a:pt x="2595629" y="367200"/>
                </a:lnTo>
                <a:lnTo>
                  <a:pt x="2543811" y="381268"/>
                </a:lnTo>
                <a:lnTo>
                  <a:pt x="2492387" y="395569"/>
                </a:lnTo>
                <a:lnTo>
                  <a:pt x="2441359" y="410101"/>
                </a:lnTo>
                <a:lnTo>
                  <a:pt x="2390734" y="424862"/>
                </a:lnTo>
                <a:lnTo>
                  <a:pt x="2340514" y="439851"/>
                </a:lnTo>
                <a:lnTo>
                  <a:pt x="2290704" y="455067"/>
                </a:lnTo>
                <a:lnTo>
                  <a:pt x="2241308" y="470506"/>
                </a:lnTo>
                <a:lnTo>
                  <a:pt x="2192330" y="486167"/>
                </a:lnTo>
                <a:lnTo>
                  <a:pt x="2143776" y="502050"/>
                </a:lnTo>
                <a:lnTo>
                  <a:pt x="2095648" y="518151"/>
                </a:lnTo>
                <a:lnTo>
                  <a:pt x="2047951" y="534469"/>
                </a:lnTo>
                <a:lnTo>
                  <a:pt x="2000689" y="551002"/>
                </a:lnTo>
                <a:lnTo>
                  <a:pt x="1953867" y="567749"/>
                </a:lnTo>
                <a:lnTo>
                  <a:pt x="1907488" y="584708"/>
                </a:lnTo>
                <a:lnTo>
                  <a:pt x="1861557" y="601877"/>
                </a:lnTo>
                <a:lnTo>
                  <a:pt x="1816078" y="619254"/>
                </a:lnTo>
                <a:lnTo>
                  <a:pt x="1771055" y="636837"/>
                </a:lnTo>
                <a:lnTo>
                  <a:pt x="1726492" y="654625"/>
                </a:lnTo>
                <a:lnTo>
                  <a:pt x="1682394" y="672616"/>
                </a:lnTo>
                <a:lnTo>
                  <a:pt x="1638765" y="690808"/>
                </a:lnTo>
                <a:lnTo>
                  <a:pt x="1595609" y="709200"/>
                </a:lnTo>
                <a:lnTo>
                  <a:pt x="1552930" y="727789"/>
                </a:lnTo>
                <a:lnTo>
                  <a:pt x="1510732" y="746574"/>
                </a:lnTo>
                <a:lnTo>
                  <a:pt x="1469020" y="765553"/>
                </a:lnTo>
                <a:lnTo>
                  <a:pt x="1427798" y="784724"/>
                </a:lnTo>
                <a:lnTo>
                  <a:pt x="1387069" y="804086"/>
                </a:lnTo>
                <a:lnTo>
                  <a:pt x="1346839" y="823637"/>
                </a:lnTo>
                <a:lnTo>
                  <a:pt x="1307111" y="843375"/>
                </a:lnTo>
                <a:lnTo>
                  <a:pt x="1267890" y="863297"/>
                </a:lnTo>
                <a:lnTo>
                  <a:pt x="1229179" y="883404"/>
                </a:lnTo>
                <a:lnTo>
                  <a:pt x="1190984" y="903692"/>
                </a:lnTo>
                <a:lnTo>
                  <a:pt x="1153307" y="924160"/>
                </a:lnTo>
                <a:lnTo>
                  <a:pt x="1116154" y="944806"/>
                </a:lnTo>
                <a:lnTo>
                  <a:pt x="1079529" y="965628"/>
                </a:lnTo>
                <a:lnTo>
                  <a:pt x="1043435" y="986625"/>
                </a:lnTo>
                <a:lnTo>
                  <a:pt x="1007877" y="1007795"/>
                </a:lnTo>
                <a:lnTo>
                  <a:pt x="972859" y="1029136"/>
                </a:lnTo>
                <a:lnTo>
                  <a:pt x="938386" y="1050646"/>
                </a:lnTo>
                <a:lnTo>
                  <a:pt x="904461" y="1072324"/>
                </a:lnTo>
                <a:lnTo>
                  <a:pt x="871089" y="1094167"/>
                </a:lnTo>
                <a:lnTo>
                  <a:pt x="838274" y="1116175"/>
                </a:lnTo>
                <a:lnTo>
                  <a:pt x="806020" y="1138344"/>
                </a:lnTo>
                <a:lnTo>
                  <a:pt x="774331" y="1160674"/>
                </a:lnTo>
                <a:lnTo>
                  <a:pt x="743212" y="1183163"/>
                </a:lnTo>
                <a:lnTo>
                  <a:pt x="682699" y="1228610"/>
                </a:lnTo>
                <a:lnTo>
                  <a:pt x="624514" y="1274670"/>
                </a:lnTo>
                <a:lnTo>
                  <a:pt x="568692" y="1321329"/>
                </a:lnTo>
                <a:lnTo>
                  <a:pt x="515265" y="1368574"/>
                </a:lnTo>
                <a:lnTo>
                  <a:pt x="464267" y="1416389"/>
                </a:lnTo>
                <a:lnTo>
                  <a:pt x="415733" y="1464761"/>
                </a:lnTo>
                <a:lnTo>
                  <a:pt x="369694" y="1513676"/>
                </a:lnTo>
                <a:lnTo>
                  <a:pt x="326186" y="1563120"/>
                </a:lnTo>
                <a:lnTo>
                  <a:pt x="285241" y="1613077"/>
                </a:lnTo>
                <a:lnTo>
                  <a:pt x="246894" y="1663535"/>
                </a:lnTo>
                <a:lnTo>
                  <a:pt x="211177" y="1714480"/>
                </a:lnTo>
                <a:lnTo>
                  <a:pt x="178125" y="1765895"/>
                </a:lnTo>
                <a:lnTo>
                  <a:pt x="147770" y="1817769"/>
                </a:lnTo>
                <a:lnTo>
                  <a:pt x="120147" y="1870086"/>
                </a:lnTo>
                <a:lnTo>
                  <a:pt x="95289" y="1922833"/>
                </a:lnTo>
                <a:lnTo>
                  <a:pt x="73230" y="1975995"/>
                </a:lnTo>
                <a:lnTo>
                  <a:pt x="54003" y="2029558"/>
                </a:lnTo>
                <a:lnTo>
                  <a:pt x="37642" y="2083508"/>
                </a:lnTo>
                <a:lnTo>
                  <a:pt x="24180" y="2137831"/>
                </a:lnTo>
                <a:lnTo>
                  <a:pt x="13651" y="2192512"/>
                </a:lnTo>
                <a:lnTo>
                  <a:pt x="6089" y="2247538"/>
                </a:lnTo>
                <a:lnTo>
                  <a:pt x="1528" y="2302894"/>
                </a:lnTo>
                <a:lnTo>
                  <a:pt x="0" y="2358566"/>
                </a:lnTo>
                <a:lnTo>
                  <a:pt x="382" y="2386441"/>
                </a:lnTo>
                <a:lnTo>
                  <a:pt x="3431" y="2441957"/>
                </a:lnTo>
                <a:lnTo>
                  <a:pt x="9498" y="2497150"/>
                </a:lnTo>
                <a:lnTo>
                  <a:pt x="18547" y="2552005"/>
                </a:lnTo>
                <a:lnTo>
                  <a:pt x="30546" y="2606509"/>
                </a:lnTo>
                <a:lnTo>
                  <a:pt x="45462" y="2660647"/>
                </a:lnTo>
                <a:lnTo>
                  <a:pt x="63260" y="2714406"/>
                </a:lnTo>
                <a:lnTo>
                  <a:pt x="83908" y="2767770"/>
                </a:lnTo>
                <a:lnTo>
                  <a:pt x="107370" y="2820726"/>
                </a:lnTo>
                <a:lnTo>
                  <a:pt x="133615" y="2873260"/>
                </a:lnTo>
                <a:lnTo>
                  <a:pt x="162608" y="2925357"/>
                </a:lnTo>
                <a:lnTo>
                  <a:pt x="194316" y="2977003"/>
                </a:lnTo>
                <a:lnTo>
                  <a:pt x="228705" y="3028185"/>
                </a:lnTo>
                <a:lnTo>
                  <a:pt x="265741" y="3078888"/>
                </a:lnTo>
                <a:lnTo>
                  <a:pt x="305391" y="3129098"/>
                </a:lnTo>
                <a:lnTo>
                  <a:pt x="347622" y="3178800"/>
                </a:lnTo>
                <a:lnTo>
                  <a:pt x="392399" y="3227981"/>
                </a:lnTo>
                <a:lnTo>
                  <a:pt x="439690" y="3276626"/>
                </a:lnTo>
                <a:lnTo>
                  <a:pt x="489460" y="3324722"/>
                </a:lnTo>
                <a:lnTo>
                  <a:pt x="541677" y="3372254"/>
                </a:lnTo>
                <a:lnTo>
                  <a:pt x="596306" y="3419207"/>
                </a:lnTo>
                <a:lnTo>
                  <a:pt x="653313" y="3465569"/>
                </a:lnTo>
                <a:lnTo>
                  <a:pt x="712666" y="3511324"/>
                </a:lnTo>
                <a:lnTo>
                  <a:pt x="774331" y="3556458"/>
                </a:lnTo>
                <a:lnTo>
                  <a:pt x="806020" y="3578789"/>
                </a:lnTo>
                <a:lnTo>
                  <a:pt x="838274" y="3600958"/>
                </a:lnTo>
                <a:lnTo>
                  <a:pt x="871089" y="3622966"/>
                </a:lnTo>
                <a:lnTo>
                  <a:pt x="904461" y="3644809"/>
                </a:lnTo>
                <a:lnTo>
                  <a:pt x="938386" y="3666487"/>
                </a:lnTo>
                <a:lnTo>
                  <a:pt x="972859" y="3687997"/>
                </a:lnTo>
                <a:lnTo>
                  <a:pt x="1007877" y="3709338"/>
                </a:lnTo>
                <a:lnTo>
                  <a:pt x="1043435" y="3730508"/>
                </a:lnTo>
                <a:lnTo>
                  <a:pt x="1079529" y="3751505"/>
                </a:lnTo>
                <a:lnTo>
                  <a:pt x="1116154" y="3772327"/>
                </a:lnTo>
                <a:lnTo>
                  <a:pt x="1153307" y="3792973"/>
                </a:lnTo>
                <a:lnTo>
                  <a:pt x="1190984" y="3813441"/>
                </a:lnTo>
                <a:lnTo>
                  <a:pt x="1229179" y="3833729"/>
                </a:lnTo>
                <a:lnTo>
                  <a:pt x="1267890" y="3853835"/>
                </a:lnTo>
                <a:lnTo>
                  <a:pt x="1307111" y="3873758"/>
                </a:lnTo>
                <a:lnTo>
                  <a:pt x="1346839" y="3893496"/>
                </a:lnTo>
                <a:lnTo>
                  <a:pt x="1387069" y="3913047"/>
                </a:lnTo>
                <a:lnTo>
                  <a:pt x="1427798" y="3932408"/>
                </a:lnTo>
                <a:lnTo>
                  <a:pt x="1469020" y="3951580"/>
                </a:lnTo>
                <a:lnTo>
                  <a:pt x="1510732" y="3970559"/>
                </a:lnTo>
                <a:lnTo>
                  <a:pt x="1552930" y="3989344"/>
                </a:lnTo>
                <a:lnTo>
                  <a:pt x="1595609" y="4007933"/>
                </a:lnTo>
                <a:lnTo>
                  <a:pt x="1638765" y="4026325"/>
                </a:lnTo>
                <a:lnTo>
                  <a:pt x="1682394" y="4044517"/>
                </a:lnTo>
                <a:lnTo>
                  <a:pt x="1726492" y="4062508"/>
                </a:lnTo>
                <a:lnTo>
                  <a:pt x="1771055" y="4080296"/>
                </a:lnTo>
                <a:lnTo>
                  <a:pt x="1816078" y="4097879"/>
                </a:lnTo>
                <a:lnTo>
                  <a:pt x="1861557" y="4115256"/>
                </a:lnTo>
                <a:lnTo>
                  <a:pt x="1907488" y="4132425"/>
                </a:lnTo>
                <a:lnTo>
                  <a:pt x="1953867" y="4149384"/>
                </a:lnTo>
                <a:lnTo>
                  <a:pt x="2000689" y="4166131"/>
                </a:lnTo>
                <a:lnTo>
                  <a:pt x="2047951" y="4182664"/>
                </a:lnTo>
                <a:lnTo>
                  <a:pt x="2095648" y="4198982"/>
                </a:lnTo>
                <a:lnTo>
                  <a:pt x="2143776" y="4215083"/>
                </a:lnTo>
                <a:lnTo>
                  <a:pt x="2192330" y="4230966"/>
                </a:lnTo>
                <a:lnTo>
                  <a:pt x="2241308" y="4246627"/>
                </a:lnTo>
                <a:lnTo>
                  <a:pt x="2290704" y="4262066"/>
                </a:lnTo>
                <a:lnTo>
                  <a:pt x="2340514" y="4277281"/>
                </a:lnTo>
                <a:lnTo>
                  <a:pt x="2390734" y="4292271"/>
                </a:lnTo>
                <a:lnTo>
                  <a:pt x="2441359" y="4307032"/>
                </a:lnTo>
                <a:lnTo>
                  <a:pt x="2492387" y="4321564"/>
                </a:lnTo>
                <a:lnTo>
                  <a:pt x="2543811" y="4335865"/>
                </a:lnTo>
                <a:lnTo>
                  <a:pt x="2595629" y="4349932"/>
                </a:lnTo>
                <a:lnTo>
                  <a:pt x="2647836" y="4363765"/>
                </a:lnTo>
                <a:lnTo>
                  <a:pt x="2700428" y="4377362"/>
                </a:lnTo>
                <a:lnTo>
                  <a:pt x="2753400" y="4390720"/>
                </a:lnTo>
                <a:lnTo>
                  <a:pt x="2806749" y="4403838"/>
                </a:lnTo>
                <a:lnTo>
                  <a:pt x="2860470" y="4416714"/>
                </a:lnTo>
                <a:lnTo>
                  <a:pt x="2914559" y="4429347"/>
                </a:lnTo>
                <a:lnTo>
                  <a:pt x="2969012" y="4441734"/>
                </a:lnTo>
                <a:lnTo>
                  <a:pt x="3023825" y="4453874"/>
                </a:lnTo>
                <a:lnTo>
                  <a:pt x="3078993" y="4465765"/>
                </a:lnTo>
                <a:lnTo>
                  <a:pt x="3134512" y="4477406"/>
                </a:lnTo>
                <a:lnTo>
                  <a:pt x="3190378" y="4488794"/>
                </a:lnTo>
                <a:lnTo>
                  <a:pt x="3246587" y="4499927"/>
                </a:lnTo>
                <a:lnTo>
                  <a:pt x="3303134" y="4510805"/>
                </a:lnTo>
                <a:lnTo>
                  <a:pt x="3360016" y="4521425"/>
                </a:lnTo>
                <a:lnTo>
                  <a:pt x="3417229" y="4531785"/>
                </a:lnTo>
                <a:lnTo>
                  <a:pt x="3474767" y="4541884"/>
                </a:lnTo>
                <a:lnTo>
                  <a:pt x="3532627" y="4551720"/>
                </a:lnTo>
                <a:lnTo>
                  <a:pt x="3590805" y="4561291"/>
                </a:lnTo>
                <a:lnTo>
                  <a:pt x="3649296" y="4570596"/>
                </a:lnTo>
                <a:lnTo>
                  <a:pt x="3708097" y="4579632"/>
                </a:lnTo>
                <a:lnTo>
                  <a:pt x="3767202" y="4588398"/>
                </a:lnTo>
                <a:lnTo>
                  <a:pt x="3826609" y="4596892"/>
                </a:lnTo>
                <a:lnTo>
                  <a:pt x="3886312" y="4605112"/>
                </a:lnTo>
                <a:lnTo>
                  <a:pt x="3946307" y="4613057"/>
                </a:lnTo>
                <a:lnTo>
                  <a:pt x="4006591" y="4620725"/>
                </a:lnTo>
                <a:lnTo>
                  <a:pt x="4067158" y="4628113"/>
                </a:lnTo>
                <a:lnTo>
                  <a:pt x="4128006" y="4635221"/>
                </a:lnTo>
                <a:lnTo>
                  <a:pt x="4189129" y="4642046"/>
                </a:lnTo>
                <a:lnTo>
                  <a:pt x="4250524" y="4648587"/>
                </a:lnTo>
                <a:lnTo>
                  <a:pt x="4312186" y="4654842"/>
                </a:lnTo>
                <a:lnTo>
                  <a:pt x="4374111" y="4660809"/>
                </a:lnTo>
                <a:lnTo>
                  <a:pt x="4436295" y="4666486"/>
                </a:lnTo>
                <a:lnTo>
                  <a:pt x="4498734" y="4671872"/>
                </a:lnTo>
                <a:lnTo>
                  <a:pt x="4561423" y="4676965"/>
                </a:lnTo>
                <a:lnTo>
                  <a:pt x="4624358" y="4681763"/>
                </a:lnTo>
                <a:lnTo>
                  <a:pt x="4687535" y="4686264"/>
                </a:lnTo>
                <a:lnTo>
                  <a:pt x="4750951" y="4690466"/>
                </a:lnTo>
                <a:lnTo>
                  <a:pt x="4814600" y="4694369"/>
                </a:lnTo>
                <a:lnTo>
                  <a:pt x="4878478" y="4697969"/>
                </a:lnTo>
                <a:lnTo>
                  <a:pt x="4942582" y="4701266"/>
                </a:lnTo>
                <a:lnTo>
                  <a:pt x="5006907" y="4704257"/>
                </a:lnTo>
                <a:lnTo>
                  <a:pt x="5071448" y="4706940"/>
                </a:lnTo>
                <a:lnTo>
                  <a:pt x="5136203" y="4709315"/>
                </a:lnTo>
                <a:lnTo>
                  <a:pt x="5201165" y="4711378"/>
                </a:lnTo>
                <a:lnTo>
                  <a:pt x="5266333" y="4713130"/>
                </a:lnTo>
                <a:lnTo>
                  <a:pt x="5331700" y="4714566"/>
                </a:lnTo>
                <a:lnTo>
                  <a:pt x="5397263" y="4715687"/>
                </a:lnTo>
                <a:lnTo>
                  <a:pt x="5463018" y="4716489"/>
                </a:lnTo>
                <a:lnTo>
                  <a:pt x="5528960" y="4716972"/>
                </a:lnTo>
                <a:lnTo>
                  <a:pt x="5595086" y="4717133"/>
                </a:lnTo>
                <a:close/>
              </a:path>
            </a:pathLst>
          </a:custGeom>
          <a:ln w="52354">
            <a:solidFill>
              <a:srgbClr val="F8C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643025" y="5336669"/>
            <a:ext cx="2818765" cy="1344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650" spc="-114" i="1">
                <a:solidFill>
                  <a:srgbClr val="0546A2"/>
                </a:solidFill>
                <a:latin typeface="Times New Roman"/>
                <a:cs typeface="Times New Roman"/>
              </a:rPr>
              <a:t>P</a:t>
            </a:r>
            <a:r>
              <a:rPr dirty="0" sz="8650" spc="-15" i="1">
                <a:solidFill>
                  <a:srgbClr val="0546A2"/>
                </a:solidFill>
                <a:latin typeface="Times New Roman"/>
                <a:cs typeface="Times New Roman"/>
              </a:rPr>
              <a:t>a</a:t>
            </a:r>
            <a:r>
              <a:rPr dirty="0" sz="8650" spc="290" i="1">
                <a:solidFill>
                  <a:srgbClr val="0546A2"/>
                </a:solidFill>
                <a:latin typeface="Times New Roman"/>
                <a:cs typeface="Times New Roman"/>
              </a:rPr>
              <a:t>u</a:t>
            </a:r>
            <a:r>
              <a:rPr dirty="0" sz="8650" spc="155" i="1">
                <a:solidFill>
                  <a:srgbClr val="0546A2"/>
                </a:solidFill>
                <a:latin typeface="Times New Roman"/>
                <a:cs typeface="Times New Roman"/>
              </a:rPr>
              <a:t>s</a:t>
            </a:r>
            <a:r>
              <a:rPr dirty="0" sz="8650" spc="395" i="1">
                <a:solidFill>
                  <a:srgbClr val="0546A2"/>
                </a:solidFill>
                <a:latin typeface="Times New Roman"/>
                <a:cs typeface="Times New Roman"/>
              </a:rPr>
              <a:t>e</a:t>
            </a:r>
            <a:endParaRPr sz="86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54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80655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1: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6297" y="3421392"/>
            <a:ext cx="10897870" cy="284162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Gruppenarbeit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1: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Gemeinsame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Entwicklung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einer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Forschungsfrage</a:t>
            </a:r>
            <a:endParaRPr sz="2700">
              <a:latin typeface="Atkinson Hyperlegible"/>
              <a:cs typeface="Atkinson Hyperlegible"/>
            </a:endParaRPr>
          </a:p>
          <a:p>
            <a:pPr marL="766445" marR="7620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76644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Fragestellung/Forschungsfrage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zentrale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Frage,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jeder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wissenschaftlichen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Arbeit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zugrunde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liegt</a:t>
            </a:r>
            <a:endParaRPr sz="2700">
              <a:latin typeface="Arial"/>
              <a:cs typeface="Arial"/>
            </a:endParaRPr>
          </a:p>
          <a:p>
            <a:pPr marL="766445" marR="5080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766445" algn="l"/>
              </a:tabLst>
            </a:pP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gut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formulierte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Forschungsfrage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sollte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folgenden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Kriterien erfüllen: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8946" y="6910795"/>
            <a:ext cx="16909631" cy="152429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916243" y="8523768"/>
            <a:ext cx="264668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(Sebe-</a:t>
            </a:r>
            <a:r>
              <a:rPr dirty="0" sz="1900" spc="-30" i="1">
                <a:solidFill>
                  <a:srgbClr val="0546A2"/>
                </a:solidFill>
                <a:latin typeface="Arial"/>
                <a:cs typeface="Arial"/>
              </a:rPr>
              <a:t>Opfermann,</a:t>
            </a:r>
            <a:r>
              <a:rPr dirty="0" sz="19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8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55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99959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1: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67684" y="4446358"/>
            <a:ext cx="12455525" cy="2696210"/>
          </a:xfrm>
          <a:prstGeom prst="rect">
            <a:avLst/>
          </a:prstGeom>
        </p:spPr>
        <p:txBody>
          <a:bodyPr wrap="square" lIns="0" tIns="2508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Stellen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Sie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sich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vor:</a:t>
            </a:r>
            <a:endParaRPr sz="2700">
              <a:latin typeface="Atkinson Hyperlegible"/>
              <a:cs typeface="Atkinson Hyperlegible"/>
            </a:endParaRPr>
          </a:p>
          <a:p>
            <a:pPr marL="12700" marR="808355">
              <a:lnSpc>
                <a:spcPct val="115100"/>
              </a:lnSpc>
              <a:spcBef>
                <a:spcPts val="1070"/>
              </a:spcBef>
            </a:pPr>
            <a:r>
              <a:rPr dirty="0" sz="2150" spc="90" i="1">
                <a:solidFill>
                  <a:srgbClr val="0546A2"/>
                </a:solidFill>
                <a:latin typeface="Times New Roman"/>
                <a:cs typeface="Times New Roman"/>
              </a:rPr>
              <a:t>Ein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5" i="1">
                <a:solidFill>
                  <a:srgbClr val="0546A2"/>
                </a:solidFill>
                <a:latin typeface="Times New Roman"/>
                <a:cs typeface="Times New Roman"/>
              </a:rPr>
              <a:t>Team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0" i="1">
                <a:solidFill>
                  <a:srgbClr val="0546A2"/>
                </a:solidFill>
                <a:latin typeface="Times New Roman"/>
                <a:cs typeface="Times New Roman"/>
              </a:rPr>
              <a:t>von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Wissenschaftlerinnen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15" i="1">
                <a:solidFill>
                  <a:srgbClr val="0546A2"/>
                </a:solidFill>
                <a:latin typeface="Times New Roman"/>
                <a:cs typeface="Times New Roman"/>
              </a:rPr>
              <a:t>und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Wissenschaftlern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0" i="1">
                <a:solidFill>
                  <a:srgbClr val="0546A2"/>
                </a:solidFill>
                <a:latin typeface="Times New Roman"/>
                <a:cs typeface="Times New Roman"/>
              </a:rPr>
              <a:t>möchte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eine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Studie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90" i="1">
                <a:solidFill>
                  <a:srgbClr val="0546A2"/>
                </a:solidFill>
                <a:latin typeface="Times New Roman"/>
                <a:cs typeface="Times New Roman"/>
              </a:rPr>
              <a:t>im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5" i="1">
                <a:solidFill>
                  <a:srgbClr val="0546A2"/>
                </a:solidFill>
                <a:latin typeface="Times New Roman"/>
                <a:cs typeface="Times New Roman"/>
              </a:rPr>
              <a:t>Rahmen</a:t>
            </a:r>
            <a:r>
              <a:rPr dirty="0" sz="2150" spc="5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0" i="1">
                <a:solidFill>
                  <a:srgbClr val="0546A2"/>
                </a:solidFill>
                <a:latin typeface="Times New Roman"/>
                <a:cs typeface="Times New Roman"/>
              </a:rPr>
              <a:t>des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70" i="1">
                <a:solidFill>
                  <a:srgbClr val="0546A2"/>
                </a:solidFill>
                <a:latin typeface="Times New Roman"/>
                <a:cs typeface="Times New Roman"/>
              </a:rPr>
              <a:t>PRO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85" i="1">
                <a:solidFill>
                  <a:srgbClr val="0546A2"/>
                </a:solidFill>
                <a:latin typeface="Times New Roman"/>
                <a:cs typeface="Times New Roman"/>
              </a:rPr>
              <a:t>RETINA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Patientenregisters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durchführen,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90" i="1">
                <a:solidFill>
                  <a:srgbClr val="0546A2"/>
                </a:solidFill>
                <a:latin typeface="Times New Roman"/>
                <a:cs typeface="Times New Roman"/>
              </a:rPr>
              <a:t>mit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10" i="1">
                <a:solidFill>
                  <a:srgbClr val="0546A2"/>
                </a:solidFill>
                <a:latin typeface="Times New Roman"/>
                <a:cs typeface="Times New Roman"/>
              </a:rPr>
              <a:t>dem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allgemeinen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65" i="1">
                <a:solidFill>
                  <a:srgbClr val="0546A2"/>
                </a:solidFill>
                <a:latin typeface="Times New Roman"/>
                <a:cs typeface="Times New Roman"/>
              </a:rPr>
              <a:t>Ziel,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85" i="1">
                <a:solidFill>
                  <a:srgbClr val="0546A2"/>
                </a:solidFill>
                <a:latin typeface="Times New Roman"/>
                <a:cs typeface="Times New Roman"/>
              </a:rPr>
              <a:t>(degenerative) </a:t>
            </a:r>
            <a:r>
              <a:rPr dirty="0" sz="2150" spc="135" i="1">
                <a:solidFill>
                  <a:srgbClr val="0546A2"/>
                </a:solidFill>
                <a:latin typeface="Times New Roman"/>
                <a:cs typeface="Times New Roman"/>
              </a:rPr>
              <a:t>Augenerkrankungen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besser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04" i="1">
                <a:solidFill>
                  <a:srgbClr val="0546A2"/>
                </a:solidFill>
                <a:latin typeface="Times New Roman"/>
                <a:cs typeface="Times New Roman"/>
              </a:rPr>
              <a:t>zu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verstehen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5" i="1">
                <a:solidFill>
                  <a:srgbClr val="0546A2"/>
                </a:solidFill>
                <a:latin typeface="Times New Roman"/>
                <a:cs typeface="Times New Roman"/>
              </a:rPr>
              <a:t>Das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5" i="1">
                <a:solidFill>
                  <a:srgbClr val="0546A2"/>
                </a:solidFill>
                <a:latin typeface="Times New Roman"/>
                <a:cs typeface="Times New Roman"/>
              </a:rPr>
              <a:t>Team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0" i="1">
                <a:solidFill>
                  <a:srgbClr val="0546A2"/>
                </a:solidFill>
                <a:latin typeface="Times New Roman"/>
                <a:cs typeface="Times New Roman"/>
              </a:rPr>
              <a:t>möchte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15" i="1">
                <a:solidFill>
                  <a:srgbClr val="0546A2"/>
                </a:solidFill>
                <a:latin typeface="Times New Roman"/>
                <a:cs typeface="Times New Roman"/>
              </a:rPr>
              <a:t>nun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0" i="1">
                <a:solidFill>
                  <a:srgbClr val="0546A2"/>
                </a:solidFill>
                <a:latin typeface="Times New Roman"/>
                <a:cs typeface="Times New Roman"/>
              </a:rPr>
              <a:t>festlegen,</a:t>
            </a:r>
            <a:r>
              <a:rPr dirty="0" sz="2150" spc="-3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welche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0" i="1">
                <a:solidFill>
                  <a:srgbClr val="0546A2"/>
                </a:solidFill>
                <a:latin typeface="Times New Roman"/>
                <a:cs typeface="Times New Roman"/>
              </a:rPr>
              <a:t>Aspekte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5" i="1">
                <a:solidFill>
                  <a:srgbClr val="0546A2"/>
                </a:solidFill>
                <a:latin typeface="Times New Roman"/>
                <a:cs typeface="Times New Roman"/>
              </a:rPr>
              <a:t>von</a:t>
            </a: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15100"/>
              </a:lnSpc>
            </a:pPr>
            <a:r>
              <a:rPr dirty="0" sz="2150" spc="140" i="1">
                <a:solidFill>
                  <a:srgbClr val="0546A2"/>
                </a:solidFill>
                <a:latin typeface="Times New Roman"/>
                <a:cs typeface="Times New Roman"/>
              </a:rPr>
              <a:t>Augenkrankheiten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es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in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5" i="1">
                <a:solidFill>
                  <a:srgbClr val="0546A2"/>
                </a:solidFill>
                <a:latin typeface="Times New Roman"/>
                <a:cs typeface="Times New Roman"/>
              </a:rPr>
              <a:t>seiner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Studie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0" i="1">
                <a:solidFill>
                  <a:srgbClr val="0546A2"/>
                </a:solidFill>
                <a:latin typeface="Times New Roman"/>
                <a:cs typeface="Times New Roman"/>
              </a:rPr>
              <a:t>genau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untersuchen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60" i="1">
                <a:solidFill>
                  <a:srgbClr val="0546A2"/>
                </a:solidFill>
                <a:latin typeface="Times New Roman"/>
                <a:cs typeface="Times New Roman"/>
              </a:rPr>
              <a:t>soll.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0" i="1">
                <a:solidFill>
                  <a:srgbClr val="0546A2"/>
                </a:solidFill>
                <a:latin typeface="Times New Roman"/>
                <a:cs typeface="Times New Roman"/>
              </a:rPr>
              <a:t>Dazu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0" i="1">
                <a:solidFill>
                  <a:srgbClr val="0546A2"/>
                </a:solidFill>
                <a:latin typeface="Times New Roman"/>
                <a:cs typeface="Times New Roman"/>
              </a:rPr>
              <a:t>möchte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es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80" i="1">
                <a:solidFill>
                  <a:srgbClr val="0546A2"/>
                </a:solidFill>
                <a:latin typeface="Times New Roman"/>
                <a:cs typeface="Times New Roman"/>
              </a:rPr>
              <a:t>gemeinsam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90" i="1">
                <a:solidFill>
                  <a:srgbClr val="0546A2"/>
                </a:solidFill>
                <a:latin typeface="Times New Roman"/>
                <a:cs typeface="Times New Roman"/>
              </a:rPr>
              <a:t>mit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Ihnen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eine</a:t>
            </a:r>
            <a:r>
              <a:rPr dirty="0" sz="2150" spc="-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Forschungsfrage</a:t>
            </a:r>
            <a:r>
              <a:rPr dirty="0" sz="2150" spc="-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formulieren</a:t>
            </a:r>
            <a:r>
              <a:rPr dirty="0" sz="2150" spc="-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15" i="1">
                <a:solidFill>
                  <a:srgbClr val="0546A2"/>
                </a:solidFill>
                <a:latin typeface="Times New Roman"/>
                <a:cs typeface="Times New Roman"/>
              </a:rPr>
              <a:t>und</a:t>
            </a:r>
            <a:r>
              <a:rPr dirty="0" sz="2150" spc="-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5" i="1">
                <a:solidFill>
                  <a:srgbClr val="0546A2"/>
                </a:solidFill>
                <a:latin typeface="Times New Roman"/>
                <a:cs typeface="Times New Roman"/>
              </a:rPr>
              <a:t>festlegen.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99932" y="4711896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17" y="219722"/>
                </a:moveTo>
                <a:lnTo>
                  <a:pt x="816952" y="89966"/>
                </a:lnTo>
                <a:lnTo>
                  <a:pt x="813841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41" y="344068"/>
                </a:lnTo>
                <a:lnTo>
                  <a:pt x="816952" y="349478"/>
                </a:lnTo>
                <a:lnTo>
                  <a:pt x="1041717" y="219722"/>
                </a:lnTo>
                <a:close/>
              </a:path>
              <a:path w="1277620" h="440054">
                <a:moveTo>
                  <a:pt x="1277454" y="219710"/>
                </a:moveTo>
                <a:lnTo>
                  <a:pt x="1272984" y="175488"/>
                </a:lnTo>
                <a:lnTo>
                  <a:pt x="1271206" y="169786"/>
                </a:lnTo>
                <a:lnTo>
                  <a:pt x="1271206" y="219722"/>
                </a:lnTo>
                <a:lnTo>
                  <a:pt x="1265555" y="268605"/>
                </a:lnTo>
                <a:lnTo>
                  <a:pt x="1249476" y="313512"/>
                </a:lnTo>
                <a:lnTo>
                  <a:pt x="1224241" y="353161"/>
                </a:lnTo>
                <a:lnTo>
                  <a:pt x="1191171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40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48"/>
                </a:lnTo>
                <a:lnTo>
                  <a:pt x="27978" y="313512"/>
                </a:lnTo>
                <a:lnTo>
                  <a:pt x="11899" y="268605"/>
                </a:lnTo>
                <a:lnTo>
                  <a:pt x="6248" y="219710"/>
                </a:lnTo>
                <a:lnTo>
                  <a:pt x="11899" y="170827"/>
                </a:lnTo>
                <a:lnTo>
                  <a:pt x="27978" y="125920"/>
                </a:lnTo>
                <a:lnTo>
                  <a:pt x="53200" y="86283"/>
                </a:lnTo>
                <a:lnTo>
                  <a:pt x="86283" y="53200"/>
                </a:lnTo>
                <a:lnTo>
                  <a:pt x="125920" y="27978"/>
                </a:lnTo>
                <a:lnTo>
                  <a:pt x="170840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71" y="53213"/>
                </a:lnTo>
                <a:lnTo>
                  <a:pt x="1224241" y="86283"/>
                </a:lnTo>
                <a:lnTo>
                  <a:pt x="1249476" y="125920"/>
                </a:lnTo>
                <a:lnTo>
                  <a:pt x="1265555" y="170827"/>
                </a:lnTo>
                <a:lnTo>
                  <a:pt x="1271206" y="219722"/>
                </a:lnTo>
                <a:lnTo>
                  <a:pt x="1271206" y="169786"/>
                </a:lnTo>
                <a:lnTo>
                  <a:pt x="1239875" y="96951"/>
                </a:lnTo>
                <a:lnTo>
                  <a:pt x="1213027" y="64427"/>
                </a:lnTo>
                <a:lnTo>
                  <a:pt x="1180490" y="37579"/>
                </a:lnTo>
                <a:lnTo>
                  <a:pt x="1143177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51"/>
                </a:lnTo>
                <a:lnTo>
                  <a:pt x="17297" y="134277"/>
                </a:lnTo>
                <a:lnTo>
                  <a:pt x="4483" y="175501"/>
                </a:lnTo>
                <a:lnTo>
                  <a:pt x="0" y="219722"/>
                </a:lnTo>
                <a:lnTo>
                  <a:pt x="4483" y="263944"/>
                </a:lnTo>
                <a:lnTo>
                  <a:pt x="17297" y="305155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64" y="401853"/>
                </a:lnTo>
                <a:lnTo>
                  <a:pt x="134277" y="422135"/>
                </a:lnTo>
                <a:lnTo>
                  <a:pt x="175501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77" y="422135"/>
                </a:lnTo>
                <a:lnTo>
                  <a:pt x="1180490" y="401853"/>
                </a:lnTo>
                <a:lnTo>
                  <a:pt x="1213027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84" y="263944"/>
                </a:lnTo>
                <a:lnTo>
                  <a:pt x="1277454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8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56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8203545" cy="24231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1: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Darstellung</a:t>
            </a:r>
            <a:endParaRPr sz="5750">
              <a:latin typeface="Inter"/>
              <a:cs typeface="Inter"/>
            </a:endParaRPr>
          </a:p>
          <a:p>
            <a:pPr marL="3982720">
              <a:lnSpc>
                <a:spcPct val="100000"/>
              </a:lnSpc>
              <a:spcBef>
                <a:spcPts val="6015"/>
              </a:spcBef>
            </a:pPr>
            <a:r>
              <a:rPr dirty="0" sz="4950" spc="130" i="1">
                <a:solidFill>
                  <a:srgbClr val="0546A2"/>
                </a:solidFill>
                <a:latin typeface="Times New Roman"/>
                <a:cs typeface="Times New Roman"/>
              </a:rPr>
              <a:t>Gruppenarbeit</a:t>
            </a:r>
            <a:r>
              <a:rPr dirty="0" sz="4950" spc="-2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-160" i="1">
                <a:solidFill>
                  <a:srgbClr val="0546A2"/>
                </a:solidFill>
                <a:latin typeface="Times New Roman"/>
                <a:cs typeface="Times New Roman"/>
              </a:rPr>
              <a:t>1:</a:t>
            </a:r>
            <a:r>
              <a:rPr dirty="0" sz="4950" spc="-2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170" i="1">
                <a:solidFill>
                  <a:srgbClr val="0546A2"/>
                </a:solidFill>
                <a:latin typeface="Times New Roman"/>
                <a:cs typeface="Times New Roman"/>
              </a:rPr>
              <a:t>Entwicklung</a:t>
            </a:r>
            <a:r>
              <a:rPr dirty="0" sz="4950" spc="-2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60" i="1">
                <a:solidFill>
                  <a:srgbClr val="0546A2"/>
                </a:solidFill>
                <a:latin typeface="Times New Roman"/>
                <a:cs typeface="Times New Roman"/>
              </a:rPr>
              <a:t>einer</a:t>
            </a:r>
            <a:r>
              <a:rPr dirty="0" sz="4950" spc="-2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90" i="1">
                <a:solidFill>
                  <a:srgbClr val="0546A2"/>
                </a:solidFill>
                <a:latin typeface="Times New Roman"/>
                <a:cs typeface="Times New Roman"/>
              </a:rPr>
              <a:t>Forschungsfrage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51552" y="6442938"/>
            <a:ext cx="10377805" cy="926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Hier</a:t>
            </a:r>
            <a:r>
              <a:rPr dirty="0" sz="2700" spc="-2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Ergebnisse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Gruppe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9" i="1">
                <a:solidFill>
                  <a:srgbClr val="0546A2"/>
                </a:solidFill>
                <a:latin typeface="Arial"/>
                <a:cs typeface="Arial"/>
              </a:rPr>
              <a:t>1</a:t>
            </a:r>
            <a:r>
              <a:rPr dirty="0" sz="2700" spc="1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Veranstaltenden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eingetragen</a:t>
            </a:r>
            <a:r>
              <a:rPr dirty="0" sz="2700" spc="1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werden.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52830" y="3236981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5" h="1162685">
                <a:moveTo>
                  <a:pt x="2755239" y="581126"/>
                </a:moveTo>
                <a:lnTo>
                  <a:pt x="2160790" y="237934"/>
                </a:lnTo>
                <a:lnTo>
                  <a:pt x="2152523" y="252234"/>
                </a:lnTo>
                <a:lnTo>
                  <a:pt x="2707881" y="572871"/>
                </a:lnTo>
                <a:lnTo>
                  <a:pt x="623493" y="572871"/>
                </a:lnTo>
                <a:lnTo>
                  <a:pt x="623493" y="589394"/>
                </a:lnTo>
                <a:lnTo>
                  <a:pt x="2707881" y="589394"/>
                </a:lnTo>
                <a:lnTo>
                  <a:pt x="2152523" y="910043"/>
                </a:lnTo>
                <a:lnTo>
                  <a:pt x="2160790" y="924331"/>
                </a:lnTo>
                <a:lnTo>
                  <a:pt x="2755239" y="581126"/>
                </a:lnTo>
                <a:close/>
              </a:path>
              <a:path w="3378835" h="1162685">
                <a:moveTo>
                  <a:pt x="3378733" y="581126"/>
                </a:moveTo>
                <a:lnTo>
                  <a:pt x="3376803" y="533539"/>
                </a:lnTo>
                <a:lnTo>
                  <a:pt x="3371113" y="486994"/>
                </a:lnTo>
                <a:lnTo>
                  <a:pt x="3362210" y="443572"/>
                </a:lnTo>
                <a:lnTo>
                  <a:pt x="3362210" y="581152"/>
                </a:lnTo>
                <a:lnTo>
                  <a:pt x="3360128" y="629793"/>
                </a:lnTo>
                <a:lnTo>
                  <a:pt x="3354019" y="677303"/>
                </a:lnTo>
                <a:lnTo>
                  <a:pt x="3344037" y="723506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54"/>
                </a:lnTo>
                <a:lnTo>
                  <a:pt x="3212465" y="963726"/>
                </a:lnTo>
                <a:lnTo>
                  <a:pt x="3180194" y="996010"/>
                </a:lnTo>
                <a:lnTo>
                  <a:pt x="3145409" y="1025613"/>
                </a:lnTo>
                <a:lnTo>
                  <a:pt x="3108299" y="1052372"/>
                </a:lnTo>
                <a:lnTo>
                  <a:pt x="3069031" y="1076121"/>
                </a:lnTo>
                <a:lnTo>
                  <a:pt x="3027769" y="1096683"/>
                </a:lnTo>
                <a:lnTo>
                  <a:pt x="2984690" y="1113891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73"/>
                </a:lnTo>
                <a:lnTo>
                  <a:pt x="2797606" y="1145743"/>
                </a:lnTo>
                <a:lnTo>
                  <a:pt x="581139" y="1145743"/>
                </a:lnTo>
                <a:lnTo>
                  <a:pt x="532498" y="1143673"/>
                </a:lnTo>
                <a:lnTo>
                  <a:pt x="484987" y="1137551"/>
                </a:lnTo>
                <a:lnTo>
                  <a:pt x="438772" y="1127569"/>
                </a:lnTo>
                <a:lnTo>
                  <a:pt x="394055" y="1113891"/>
                </a:lnTo>
                <a:lnTo>
                  <a:pt x="350964" y="1096683"/>
                </a:lnTo>
                <a:lnTo>
                  <a:pt x="309714" y="1076121"/>
                </a:lnTo>
                <a:lnTo>
                  <a:pt x="270433" y="1052372"/>
                </a:lnTo>
                <a:lnTo>
                  <a:pt x="233324" y="1025613"/>
                </a:lnTo>
                <a:lnTo>
                  <a:pt x="198551" y="995997"/>
                </a:lnTo>
                <a:lnTo>
                  <a:pt x="166268" y="963726"/>
                </a:lnTo>
                <a:lnTo>
                  <a:pt x="136664" y="928941"/>
                </a:lnTo>
                <a:lnTo>
                  <a:pt x="109905" y="891832"/>
                </a:lnTo>
                <a:lnTo>
                  <a:pt x="86156" y="852563"/>
                </a:lnTo>
                <a:lnTo>
                  <a:pt x="65595" y="811301"/>
                </a:lnTo>
                <a:lnTo>
                  <a:pt x="48387" y="768223"/>
                </a:lnTo>
                <a:lnTo>
                  <a:pt x="34709" y="723493"/>
                </a:lnTo>
                <a:lnTo>
                  <a:pt x="24714" y="677291"/>
                </a:lnTo>
                <a:lnTo>
                  <a:pt x="18605" y="629793"/>
                </a:lnTo>
                <a:lnTo>
                  <a:pt x="16522" y="581126"/>
                </a:lnTo>
                <a:lnTo>
                  <a:pt x="18605" y="532485"/>
                </a:lnTo>
                <a:lnTo>
                  <a:pt x="24714" y="484974"/>
                </a:lnTo>
                <a:lnTo>
                  <a:pt x="34709" y="438772"/>
                </a:lnTo>
                <a:lnTo>
                  <a:pt x="48387" y="394042"/>
                </a:lnTo>
                <a:lnTo>
                  <a:pt x="65595" y="350964"/>
                </a:lnTo>
                <a:lnTo>
                  <a:pt x="86156" y="309714"/>
                </a:lnTo>
                <a:lnTo>
                  <a:pt x="109905" y="270433"/>
                </a:lnTo>
                <a:lnTo>
                  <a:pt x="136664" y="233324"/>
                </a:lnTo>
                <a:lnTo>
                  <a:pt x="166268" y="198551"/>
                </a:lnTo>
                <a:lnTo>
                  <a:pt x="198551" y="166268"/>
                </a:lnTo>
                <a:lnTo>
                  <a:pt x="233324" y="136664"/>
                </a:lnTo>
                <a:lnTo>
                  <a:pt x="270433" y="109905"/>
                </a:lnTo>
                <a:lnTo>
                  <a:pt x="309714" y="86156"/>
                </a:lnTo>
                <a:lnTo>
                  <a:pt x="350964" y="65595"/>
                </a:lnTo>
                <a:lnTo>
                  <a:pt x="394055" y="48387"/>
                </a:lnTo>
                <a:lnTo>
                  <a:pt x="438772" y="34696"/>
                </a:lnTo>
                <a:lnTo>
                  <a:pt x="484987" y="24714"/>
                </a:lnTo>
                <a:lnTo>
                  <a:pt x="532498" y="18605"/>
                </a:lnTo>
                <a:lnTo>
                  <a:pt x="581139" y="16522"/>
                </a:lnTo>
                <a:lnTo>
                  <a:pt x="2797606" y="16522"/>
                </a:lnTo>
                <a:lnTo>
                  <a:pt x="2846247" y="18605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90" y="48387"/>
                </a:lnTo>
                <a:lnTo>
                  <a:pt x="3027769" y="65595"/>
                </a:lnTo>
                <a:lnTo>
                  <a:pt x="3069031" y="86156"/>
                </a:lnTo>
                <a:lnTo>
                  <a:pt x="3108299" y="109905"/>
                </a:lnTo>
                <a:lnTo>
                  <a:pt x="3145409" y="136664"/>
                </a:lnTo>
                <a:lnTo>
                  <a:pt x="3180194" y="166268"/>
                </a:lnTo>
                <a:lnTo>
                  <a:pt x="3212465" y="198551"/>
                </a:lnTo>
                <a:lnTo>
                  <a:pt x="3242068" y="233337"/>
                </a:lnTo>
                <a:lnTo>
                  <a:pt x="3268827" y="270446"/>
                </a:lnTo>
                <a:lnTo>
                  <a:pt x="3292576" y="309714"/>
                </a:lnTo>
                <a:lnTo>
                  <a:pt x="3313138" y="350977"/>
                </a:lnTo>
                <a:lnTo>
                  <a:pt x="3330346" y="394055"/>
                </a:lnTo>
                <a:lnTo>
                  <a:pt x="3344037" y="438785"/>
                </a:lnTo>
                <a:lnTo>
                  <a:pt x="3354019" y="484987"/>
                </a:lnTo>
                <a:lnTo>
                  <a:pt x="3360128" y="532485"/>
                </a:lnTo>
                <a:lnTo>
                  <a:pt x="3362210" y="581152"/>
                </a:lnTo>
                <a:lnTo>
                  <a:pt x="3362210" y="443572"/>
                </a:lnTo>
                <a:lnTo>
                  <a:pt x="3349053" y="397649"/>
                </a:lnTo>
                <a:lnTo>
                  <a:pt x="3332988" y="355142"/>
                </a:lnTo>
                <a:lnTo>
                  <a:pt x="3313773" y="314299"/>
                </a:lnTo>
                <a:lnTo>
                  <a:pt x="3291535" y="275247"/>
                </a:lnTo>
                <a:lnTo>
                  <a:pt x="3266452" y="238150"/>
                </a:lnTo>
                <a:lnTo>
                  <a:pt x="3238665" y="203149"/>
                </a:lnTo>
                <a:lnTo>
                  <a:pt x="3208324" y="170408"/>
                </a:lnTo>
                <a:lnTo>
                  <a:pt x="3175584" y="140068"/>
                </a:lnTo>
                <a:lnTo>
                  <a:pt x="3140583" y="112280"/>
                </a:lnTo>
                <a:lnTo>
                  <a:pt x="3103486" y="87198"/>
                </a:lnTo>
                <a:lnTo>
                  <a:pt x="3064433" y="64960"/>
                </a:lnTo>
                <a:lnTo>
                  <a:pt x="3023590" y="45745"/>
                </a:lnTo>
                <a:lnTo>
                  <a:pt x="2981083" y="29679"/>
                </a:lnTo>
                <a:lnTo>
                  <a:pt x="2937091" y="16916"/>
                </a:lnTo>
                <a:lnTo>
                  <a:pt x="2935160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606" y="0"/>
                </a:lnTo>
                <a:lnTo>
                  <a:pt x="581139" y="0"/>
                </a:lnTo>
                <a:lnTo>
                  <a:pt x="533552" y="1930"/>
                </a:lnTo>
                <a:lnTo>
                  <a:pt x="486994" y="7620"/>
                </a:lnTo>
                <a:lnTo>
                  <a:pt x="441655" y="16916"/>
                </a:lnTo>
                <a:lnTo>
                  <a:pt x="397649" y="29679"/>
                </a:lnTo>
                <a:lnTo>
                  <a:pt x="355155" y="45745"/>
                </a:lnTo>
                <a:lnTo>
                  <a:pt x="314299" y="64960"/>
                </a:lnTo>
                <a:lnTo>
                  <a:pt x="275247" y="87198"/>
                </a:lnTo>
                <a:lnTo>
                  <a:pt x="238150" y="112280"/>
                </a:lnTo>
                <a:lnTo>
                  <a:pt x="203149" y="140068"/>
                </a:lnTo>
                <a:lnTo>
                  <a:pt x="170408" y="170408"/>
                </a:lnTo>
                <a:lnTo>
                  <a:pt x="140068" y="203149"/>
                </a:lnTo>
                <a:lnTo>
                  <a:pt x="112280" y="238150"/>
                </a:lnTo>
                <a:lnTo>
                  <a:pt x="87198" y="275247"/>
                </a:lnTo>
                <a:lnTo>
                  <a:pt x="64960" y="314299"/>
                </a:lnTo>
                <a:lnTo>
                  <a:pt x="45745" y="355155"/>
                </a:lnTo>
                <a:lnTo>
                  <a:pt x="29679" y="397662"/>
                </a:lnTo>
                <a:lnTo>
                  <a:pt x="16929" y="441655"/>
                </a:lnTo>
                <a:lnTo>
                  <a:pt x="7620" y="487006"/>
                </a:lnTo>
                <a:lnTo>
                  <a:pt x="1930" y="533552"/>
                </a:lnTo>
                <a:lnTo>
                  <a:pt x="0" y="581152"/>
                </a:lnTo>
                <a:lnTo>
                  <a:pt x="1930" y="628738"/>
                </a:lnTo>
                <a:lnTo>
                  <a:pt x="7620" y="675284"/>
                </a:lnTo>
                <a:lnTo>
                  <a:pt x="16929" y="720636"/>
                </a:lnTo>
                <a:lnTo>
                  <a:pt x="29679" y="764628"/>
                </a:lnTo>
                <a:lnTo>
                  <a:pt x="45745" y="807135"/>
                </a:lnTo>
                <a:lnTo>
                  <a:pt x="64960" y="847979"/>
                </a:lnTo>
                <a:lnTo>
                  <a:pt x="87198" y="887031"/>
                </a:lnTo>
                <a:lnTo>
                  <a:pt x="112280" y="924128"/>
                </a:lnTo>
                <a:lnTo>
                  <a:pt x="140068" y="959129"/>
                </a:lnTo>
                <a:lnTo>
                  <a:pt x="170408" y="991870"/>
                </a:lnTo>
                <a:lnTo>
                  <a:pt x="203149" y="1022210"/>
                </a:lnTo>
                <a:lnTo>
                  <a:pt x="238150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55" y="1116533"/>
                </a:lnTo>
                <a:lnTo>
                  <a:pt x="397649" y="1132598"/>
                </a:lnTo>
                <a:lnTo>
                  <a:pt x="441655" y="1145349"/>
                </a:lnTo>
                <a:lnTo>
                  <a:pt x="486994" y="1154658"/>
                </a:lnTo>
                <a:lnTo>
                  <a:pt x="533552" y="1160348"/>
                </a:lnTo>
                <a:lnTo>
                  <a:pt x="581139" y="1162278"/>
                </a:lnTo>
                <a:lnTo>
                  <a:pt x="2797606" y="1162278"/>
                </a:lnTo>
                <a:lnTo>
                  <a:pt x="2845193" y="1160348"/>
                </a:lnTo>
                <a:lnTo>
                  <a:pt x="2891739" y="1154658"/>
                </a:lnTo>
                <a:lnTo>
                  <a:pt x="2935160" y="1145743"/>
                </a:lnTo>
                <a:lnTo>
                  <a:pt x="2937091" y="1145349"/>
                </a:lnTo>
                <a:lnTo>
                  <a:pt x="2981083" y="1132598"/>
                </a:lnTo>
                <a:lnTo>
                  <a:pt x="3023590" y="1116533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97"/>
                </a:lnTo>
                <a:lnTo>
                  <a:pt x="3175584" y="1022210"/>
                </a:lnTo>
                <a:lnTo>
                  <a:pt x="3208324" y="991870"/>
                </a:lnTo>
                <a:lnTo>
                  <a:pt x="3238665" y="959129"/>
                </a:lnTo>
                <a:lnTo>
                  <a:pt x="3266452" y="924128"/>
                </a:lnTo>
                <a:lnTo>
                  <a:pt x="3291535" y="887031"/>
                </a:lnTo>
                <a:lnTo>
                  <a:pt x="3313773" y="847979"/>
                </a:lnTo>
                <a:lnTo>
                  <a:pt x="3332988" y="807123"/>
                </a:lnTo>
                <a:lnTo>
                  <a:pt x="3349053" y="764616"/>
                </a:lnTo>
                <a:lnTo>
                  <a:pt x="3361817" y="720623"/>
                </a:lnTo>
                <a:lnTo>
                  <a:pt x="3371113" y="675271"/>
                </a:lnTo>
                <a:lnTo>
                  <a:pt x="3376803" y="628726"/>
                </a:lnTo>
                <a:lnTo>
                  <a:pt x="3378733" y="581126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003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57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92085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2: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6297" y="3421392"/>
            <a:ext cx="14455140" cy="366966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Gruppenarbeit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2: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Erfahrungsmaße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oder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patient*innenbezogene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Ergebnisgrößen</a:t>
            </a:r>
            <a:endParaRPr sz="2700">
              <a:latin typeface="Atkinson Hyperlegible"/>
              <a:cs typeface="Atkinson Hyperlegible"/>
            </a:endParaRPr>
          </a:p>
          <a:p>
            <a:pPr marL="12700" marR="438150">
              <a:lnSpc>
                <a:spcPct val="109400"/>
              </a:lnSpc>
              <a:spcBef>
                <a:spcPts val="148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0546A2"/>
                </a:solidFill>
                <a:latin typeface="Arial"/>
                <a:cs typeface="Arial"/>
              </a:rPr>
              <a:t>Idee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Erfahrungsmaße,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Ergebnisse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ihrem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Erfolg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bewerten,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kommt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aus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dem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Englischen: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,,Patient-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Reported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Outcome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Measures“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(PROMs)</a:t>
            </a:r>
            <a:endParaRPr sz="1900">
              <a:latin typeface="Arial"/>
              <a:cs typeface="Arial"/>
            </a:endParaRPr>
          </a:p>
          <a:p>
            <a:pPr marL="766445" marR="5080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766445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eröffnen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neuen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Zugang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Bewertung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Versorgungsqualität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aus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Patient*innensicht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=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wichtige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bedeutungsvolle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Größe,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Erfolg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einer</a:t>
            </a:r>
            <a:r>
              <a:rPr dirty="0" sz="270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Studie, Therapie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Behandlungsmethode</a:t>
            </a:r>
            <a:r>
              <a:rPr dirty="0" sz="270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70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messen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52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58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11389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2: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68899" y="4053667"/>
            <a:ext cx="12834620" cy="42684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Jetzt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65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" i="1">
                <a:solidFill>
                  <a:srgbClr val="0546A2"/>
                </a:solidFill>
                <a:latin typeface="Times New Roman"/>
                <a:cs typeface="Times New Roman"/>
              </a:rPr>
              <a:t>gefragt…</a:t>
            </a:r>
            <a:endParaRPr sz="5750">
              <a:latin typeface="Times New Roman"/>
              <a:cs typeface="Times New Roman"/>
            </a:endParaRPr>
          </a:p>
          <a:p>
            <a:pPr marL="1630045" marR="5080">
              <a:lnSpc>
                <a:spcPct val="107700"/>
              </a:lnSpc>
              <a:spcBef>
                <a:spcPts val="3404"/>
              </a:spcBef>
            </a:pP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Stellen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vor: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Wissenschaftlerinnen</a:t>
            </a:r>
            <a:r>
              <a:rPr dirty="0" sz="25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Wissenschaftlern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Rahmen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25">
                <a:solidFill>
                  <a:srgbClr val="0546A2"/>
                </a:solidFill>
                <a:latin typeface="Arial"/>
                <a:cs typeface="Arial"/>
              </a:rPr>
              <a:t>PRO</a:t>
            </a:r>
            <a:r>
              <a:rPr dirty="0" sz="25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80">
                <a:solidFill>
                  <a:srgbClr val="0546A2"/>
                </a:solidFill>
                <a:latin typeface="Arial"/>
                <a:cs typeface="Arial"/>
              </a:rPr>
              <a:t>RETINA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Patientenregisters durchführen,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9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dem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allgemeinen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Ziel,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(degenerative)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Augenerkrankungen besser</a:t>
            </a:r>
            <a:r>
              <a:rPr dirty="0" sz="2550" spc="-1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verstehen.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nun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festlegen,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Aspekte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von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Augenerkrankungen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seiner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genau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untersuchen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soll.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legen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r>
              <a:rPr dirty="0" sz="2550" spc="-1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fest,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Ergebnisgrößen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bzw.</a:t>
            </a:r>
            <a:r>
              <a:rPr dirty="0" sz="25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Erfahrungsmaße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Rahmen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der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Studie</a:t>
            </a:r>
            <a:r>
              <a:rPr dirty="0" sz="2550" spc="-1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r>
              <a:rPr dirty="0" sz="2550" spc="-1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erhoben</a:t>
            </a:r>
            <a:r>
              <a:rPr dirty="0" sz="25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550" spc="-1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sollen.</a:t>
            </a:r>
            <a:endParaRPr sz="25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8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59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4580235" cy="31769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2: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Darstellung</a:t>
            </a:r>
            <a:endParaRPr sz="5750">
              <a:latin typeface="Inter"/>
              <a:cs typeface="Inter"/>
            </a:endParaRPr>
          </a:p>
          <a:p>
            <a:pPr marL="3982720" marR="5080">
              <a:lnSpc>
                <a:spcPct val="100000"/>
              </a:lnSpc>
              <a:spcBef>
                <a:spcPts val="6015"/>
              </a:spcBef>
            </a:pPr>
            <a:r>
              <a:rPr dirty="0" sz="4950" spc="130" i="1">
                <a:solidFill>
                  <a:srgbClr val="0546A2"/>
                </a:solidFill>
                <a:latin typeface="Times New Roman"/>
                <a:cs typeface="Times New Roman"/>
              </a:rPr>
              <a:t>Gruppenarbeit</a:t>
            </a:r>
            <a:r>
              <a:rPr dirty="0" sz="4950" spc="-2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-160" i="1">
                <a:solidFill>
                  <a:srgbClr val="0546A2"/>
                </a:solidFill>
                <a:latin typeface="Times New Roman"/>
                <a:cs typeface="Times New Roman"/>
              </a:rPr>
              <a:t>2:</a:t>
            </a:r>
            <a:r>
              <a:rPr dirty="0" sz="4950" spc="-2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165" i="1">
                <a:solidFill>
                  <a:srgbClr val="0546A2"/>
                </a:solidFill>
                <a:latin typeface="Times New Roman"/>
                <a:cs typeface="Times New Roman"/>
              </a:rPr>
              <a:t>Erfahrungsmaße</a:t>
            </a:r>
            <a:r>
              <a:rPr dirty="0" sz="4950" spc="-2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80" i="1">
                <a:solidFill>
                  <a:srgbClr val="0546A2"/>
                </a:solidFill>
                <a:latin typeface="Times New Roman"/>
                <a:cs typeface="Times New Roman"/>
              </a:rPr>
              <a:t>oder </a:t>
            </a:r>
            <a:r>
              <a:rPr dirty="0" sz="4950" spc="145" i="1">
                <a:solidFill>
                  <a:srgbClr val="0546A2"/>
                </a:solidFill>
                <a:latin typeface="Times New Roman"/>
                <a:cs typeface="Times New Roman"/>
              </a:rPr>
              <a:t>patient*innenbezogene</a:t>
            </a:r>
            <a:r>
              <a:rPr dirty="0" sz="4950" spc="-2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70" i="1">
                <a:solidFill>
                  <a:srgbClr val="0546A2"/>
                </a:solidFill>
                <a:latin typeface="Times New Roman"/>
                <a:cs typeface="Times New Roman"/>
              </a:rPr>
              <a:t>Ergebnisgrößen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51552" y="6442938"/>
            <a:ext cx="10433685" cy="926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Hier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Ergebnisse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der Gruppe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2 durch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die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Veranstaltenden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eingetragen</a:t>
            </a:r>
            <a:r>
              <a:rPr dirty="0" sz="2700" spc="1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werden.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52830" y="3236981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5" h="1162685">
                <a:moveTo>
                  <a:pt x="2755239" y="581126"/>
                </a:moveTo>
                <a:lnTo>
                  <a:pt x="2160790" y="237934"/>
                </a:lnTo>
                <a:lnTo>
                  <a:pt x="2152523" y="252234"/>
                </a:lnTo>
                <a:lnTo>
                  <a:pt x="2707881" y="572871"/>
                </a:lnTo>
                <a:lnTo>
                  <a:pt x="623493" y="572871"/>
                </a:lnTo>
                <a:lnTo>
                  <a:pt x="623493" y="589394"/>
                </a:lnTo>
                <a:lnTo>
                  <a:pt x="2707881" y="589394"/>
                </a:lnTo>
                <a:lnTo>
                  <a:pt x="2152523" y="910043"/>
                </a:lnTo>
                <a:lnTo>
                  <a:pt x="2160790" y="924331"/>
                </a:lnTo>
                <a:lnTo>
                  <a:pt x="2755239" y="581126"/>
                </a:lnTo>
                <a:close/>
              </a:path>
              <a:path w="3378835" h="1162685">
                <a:moveTo>
                  <a:pt x="3378733" y="581126"/>
                </a:moveTo>
                <a:lnTo>
                  <a:pt x="3376803" y="533539"/>
                </a:lnTo>
                <a:lnTo>
                  <a:pt x="3371113" y="486994"/>
                </a:lnTo>
                <a:lnTo>
                  <a:pt x="3362210" y="443572"/>
                </a:lnTo>
                <a:lnTo>
                  <a:pt x="3362210" y="581152"/>
                </a:lnTo>
                <a:lnTo>
                  <a:pt x="3360128" y="629793"/>
                </a:lnTo>
                <a:lnTo>
                  <a:pt x="3354019" y="677303"/>
                </a:lnTo>
                <a:lnTo>
                  <a:pt x="3344037" y="723506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54"/>
                </a:lnTo>
                <a:lnTo>
                  <a:pt x="3212465" y="963726"/>
                </a:lnTo>
                <a:lnTo>
                  <a:pt x="3180194" y="996010"/>
                </a:lnTo>
                <a:lnTo>
                  <a:pt x="3145409" y="1025613"/>
                </a:lnTo>
                <a:lnTo>
                  <a:pt x="3108299" y="1052372"/>
                </a:lnTo>
                <a:lnTo>
                  <a:pt x="3069031" y="1076121"/>
                </a:lnTo>
                <a:lnTo>
                  <a:pt x="3027769" y="1096683"/>
                </a:lnTo>
                <a:lnTo>
                  <a:pt x="2984690" y="1113891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73"/>
                </a:lnTo>
                <a:lnTo>
                  <a:pt x="2797606" y="1145743"/>
                </a:lnTo>
                <a:lnTo>
                  <a:pt x="581139" y="1145743"/>
                </a:lnTo>
                <a:lnTo>
                  <a:pt x="532498" y="1143673"/>
                </a:lnTo>
                <a:lnTo>
                  <a:pt x="484987" y="1137551"/>
                </a:lnTo>
                <a:lnTo>
                  <a:pt x="438772" y="1127569"/>
                </a:lnTo>
                <a:lnTo>
                  <a:pt x="394055" y="1113891"/>
                </a:lnTo>
                <a:lnTo>
                  <a:pt x="350964" y="1096683"/>
                </a:lnTo>
                <a:lnTo>
                  <a:pt x="309714" y="1076121"/>
                </a:lnTo>
                <a:lnTo>
                  <a:pt x="270433" y="1052372"/>
                </a:lnTo>
                <a:lnTo>
                  <a:pt x="233324" y="1025613"/>
                </a:lnTo>
                <a:lnTo>
                  <a:pt x="198551" y="995997"/>
                </a:lnTo>
                <a:lnTo>
                  <a:pt x="166268" y="963726"/>
                </a:lnTo>
                <a:lnTo>
                  <a:pt x="136664" y="928941"/>
                </a:lnTo>
                <a:lnTo>
                  <a:pt x="109905" y="891832"/>
                </a:lnTo>
                <a:lnTo>
                  <a:pt x="86156" y="852563"/>
                </a:lnTo>
                <a:lnTo>
                  <a:pt x="65595" y="811301"/>
                </a:lnTo>
                <a:lnTo>
                  <a:pt x="48387" y="768223"/>
                </a:lnTo>
                <a:lnTo>
                  <a:pt x="34709" y="723493"/>
                </a:lnTo>
                <a:lnTo>
                  <a:pt x="24714" y="677291"/>
                </a:lnTo>
                <a:lnTo>
                  <a:pt x="18605" y="629793"/>
                </a:lnTo>
                <a:lnTo>
                  <a:pt x="16522" y="581126"/>
                </a:lnTo>
                <a:lnTo>
                  <a:pt x="18605" y="532485"/>
                </a:lnTo>
                <a:lnTo>
                  <a:pt x="24714" y="484974"/>
                </a:lnTo>
                <a:lnTo>
                  <a:pt x="34709" y="438772"/>
                </a:lnTo>
                <a:lnTo>
                  <a:pt x="48387" y="394042"/>
                </a:lnTo>
                <a:lnTo>
                  <a:pt x="65595" y="350964"/>
                </a:lnTo>
                <a:lnTo>
                  <a:pt x="86156" y="309714"/>
                </a:lnTo>
                <a:lnTo>
                  <a:pt x="109905" y="270433"/>
                </a:lnTo>
                <a:lnTo>
                  <a:pt x="136664" y="233324"/>
                </a:lnTo>
                <a:lnTo>
                  <a:pt x="166268" y="198551"/>
                </a:lnTo>
                <a:lnTo>
                  <a:pt x="198551" y="166268"/>
                </a:lnTo>
                <a:lnTo>
                  <a:pt x="233324" y="136664"/>
                </a:lnTo>
                <a:lnTo>
                  <a:pt x="270433" y="109905"/>
                </a:lnTo>
                <a:lnTo>
                  <a:pt x="309714" y="86156"/>
                </a:lnTo>
                <a:lnTo>
                  <a:pt x="350964" y="65595"/>
                </a:lnTo>
                <a:lnTo>
                  <a:pt x="394055" y="48387"/>
                </a:lnTo>
                <a:lnTo>
                  <a:pt x="438772" y="34696"/>
                </a:lnTo>
                <a:lnTo>
                  <a:pt x="484987" y="24714"/>
                </a:lnTo>
                <a:lnTo>
                  <a:pt x="532498" y="18605"/>
                </a:lnTo>
                <a:lnTo>
                  <a:pt x="581139" y="16522"/>
                </a:lnTo>
                <a:lnTo>
                  <a:pt x="2797606" y="16522"/>
                </a:lnTo>
                <a:lnTo>
                  <a:pt x="2846247" y="18605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90" y="48387"/>
                </a:lnTo>
                <a:lnTo>
                  <a:pt x="3027769" y="65595"/>
                </a:lnTo>
                <a:lnTo>
                  <a:pt x="3069031" y="86156"/>
                </a:lnTo>
                <a:lnTo>
                  <a:pt x="3108299" y="109905"/>
                </a:lnTo>
                <a:lnTo>
                  <a:pt x="3145409" y="136664"/>
                </a:lnTo>
                <a:lnTo>
                  <a:pt x="3180194" y="166268"/>
                </a:lnTo>
                <a:lnTo>
                  <a:pt x="3212465" y="198551"/>
                </a:lnTo>
                <a:lnTo>
                  <a:pt x="3242068" y="233337"/>
                </a:lnTo>
                <a:lnTo>
                  <a:pt x="3268827" y="270446"/>
                </a:lnTo>
                <a:lnTo>
                  <a:pt x="3292576" y="309714"/>
                </a:lnTo>
                <a:lnTo>
                  <a:pt x="3313138" y="350977"/>
                </a:lnTo>
                <a:lnTo>
                  <a:pt x="3330346" y="394055"/>
                </a:lnTo>
                <a:lnTo>
                  <a:pt x="3344037" y="438785"/>
                </a:lnTo>
                <a:lnTo>
                  <a:pt x="3354019" y="484987"/>
                </a:lnTo>
                <a:lnTo>
                  <a:pt x="3360128" y="532485"/>
                </a:lnTo>
                <a:lnTo>
                  <a:pt x="3362210" y="581152"/>
                </a:lnTo>
                <a:lnTo>
                  <a:pt x="3362210" y="443572"/>
                </a:lnTo>
                <a:lnTo>
                  <a:pt x="3349053" y="397649"/>
                </a:lnTo>
                <a:lnTo>
                  <a:pt x="3332988" y="355142"/>
                </a:lnTo>
                <a:lnTo>
                  <a:pt x="3313773" y="314299"/>
                </a:lnTo>
                <a:lnTo>
                  <a:pt x="3291535" y="275247"/>
                </a:lnTo>
                <a:lnTo>
                  <a:pt x="3266452" y="238150"/>
                </a:lnTo>
                <a:lnTo>
                  <a:pt x="3238665" y="203149"/>
                </a:lnTo>
                <a:lnTo>
                  <a:pt x="3208324" y="170408"/>
                </a:lnTo>
                <a:lnTo>
                  <a:pt x="3175584" y="140068"/>
                </a:lnTo>
                <a:lnTo>
                  <a:pt x="3140583" y="112280"/>
                </a:lnTo>
                <a:lnTo>
                  <a:pt x="3103486" y="87198"/>
                </a:lnTo>
                <a:lnTo>
                  <a:pt x="3064433" y="64960"/>
                </a:lnTo>
                <a:lnTo>
                  <a:pt x="3023590" y="45745"/>
                </a:lnTo>
                <a:lnTo>
                  <a:pt x="2981083" y="29679"/>
                </a:lnTo>
                <a:lnTo>
                  <a:pt x="2937091" y="16916"/>
                </a:lnTo>
                <a:lnTo>
                  <a:pt x="2935160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606" y="0"/>
                </a:lnTo>
                <a:lnTo>
                  <a:pt x="581139" y="0"/>
                </a:lnTo>
                <a:lnTo>
                  <a:pt x="533552" y="1930"/>
                </a:lnTo>
                <a:lnTo>
                  <a:pt x="486994" y="7620"/>
                </a:lnTo>
                <a:lnTo>
                  <a:pt x="441655" y="16916"/>
                </a:lnTo>
                <a:lnTo>
                  <a:pt x="397649" y="29679"/>
                </a:lnTo>
                <a:lnTo>
                  <a:pt x="355155" y="45745"/>
                </a:lnTo>
                <a:lnTo>
                  <a:pt x="314299" y="64960"/>
                </a:lnTo>
                <a:lnTo>
                  <a:pt x="275247" y="87198"/>
                </a:lnTo>
                <a:lnTo>
                  <a:pt x="238150" y="112280"/>
                </a:lnTo>
                <a:lnTo>
                  <a:pt x="203149" y="140068"/>
                </a:lnTo>
                <a:lnTo>
                  <a:pt x="170408" y="170408"/>
                </a:lnTo>
                <a:lnTo>
                  <a:pt x="140068" y="203149"/>
                </a:lnTo>
                <a:lnTo>
                  <a:pt x="112280" y="238150"/>
                </a:lnTo>
                <a:lnTo>
                  <a:pt x="87198" y="275247"/>
                </a:lnTo>
                <a:lnTo>
                  <a:pt x="64960" y="314299"/>
                </a:lnTo>
                <a:lnTo>
                  <a:pt x="45745" y="355155"/>
                </a:lnTo>
                <a:lnTo>
                  <a:pt x="29679" y="397662"/>
                </a:lnTo>
                <a:lnTo>
                  <a:pt x="16929" y="441655"/>
                </a:lnTo>
                <a:lnTo>
                  <a:pt x="7620" y="487006"/>
                </a:lnTo>
                <a:lnTo>
                  <a:pt x="1930" y="533552"/>
                </a:lnTo>
                <a:lnTo>
                  <a:pt x="0" y="581152"/>
                </a:lnTo>
                <a:lnTo>
                  <a:pt x="1930" y="628738"/>
                </a:lnTo>
                <a:lnTo>
                  <a:pt x="7620" y="675284"/>
                </a:lnTo>
                <a:lnTo>
                  <a:pt x="16929" y="720636"/>
                </a:lnTo>
                <a:lnTo>
                  <a:pt x="29679" y="764628"/>
                </a:lnTo>
                <a:lnTo>
                  <a:pt x="45745" y="807135"/>
                </a:lnTo>
                <a:lnTo>
                  <a:pt x="64960" y="847979"/>
                </a:lnTo>
                <a:lnTo>
                  <a:pt x="87198" y="887031"/>
                </a:lnTo>
                <a:lnTo>
                  <a:pt x="112280" y="924128"/>
                </a:lnTo>
                <a:lnTo>
                  <a:pt x="140068" y="959129"/>
                </a:lnTo>
                <a:lnTo>
                  <a:pt x="170408" y="991870"/>
                </a:lnTo>
                <a:lnTo>
                  <a:pt x="203149" y="1022210"/>
                </a:lnTo>
                <a:lnTo>
                  <a:pt x="238150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55" y="1116533"/>
                </a:lnTo>
                <a:lnTo>
                  <a:pt x="397649" y="1132598"/>
                </a:lnTo>
                <a:lnTo>
                  <a:pt x="441655" y="1145349"/>
                </a:lnTo>
                <a:lnTo>
                  <a:pt x="486994" y="1154658"/>
                </a:lnTo>
                <a:lnTo>
                  <a:pt x="533552" y="1160348"/>
                </a:lnTo>
                <a:lnTo>
                  <a:pt x="581139" y="1162278"/>
                </a:lnTo>
                <a:lnTo>
                  <a:pt x="2797606" y="1162278"/>
                </a:lnTo>
                <a:lnTo>
                  <a:pt x="2845193" y="1160348"/>
                </a:lnTo>
                <a:lnTo>
                  <a:pt x="2891739" y="1154658"/>
                </a:lnTo>
                <a:lnTo>
                  <a:pt x="2935160" y="1145743"/>
                </a:lnTo>
                <a:lnTo>
                  <a:pt x="2937091" y="1145349"/>
                </a:lnTo>
                <a:lnTo>
                  <a:pt x="2981083" y="1132598"/>
                </a:lnTo>
                <a:lnTo>
                  <a:pt x="3023590" y="1116533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97"/>
                </a:lnTo>
                <a:lnTo>
                  <a:pt x="3175584" y="1022210"/>
                </a:lnTo>
                <a:lnTo>
                  <a:pt x="3208324" y="991870"/>
                </a:lnTo>
                <a:lnTo>
                  <a:pt x="3238665" y="959129"/>
                </a:lnTo>
                <a:lnTo>
                  <a:pt x="3266452" y="924128"/>
                </a:lnTo>
                <a:lnTo>
                  <a:pt x="3291535" y="887031"/>
                </a:lnTo>
                <a:lnTo>
                  <a:pt x="3313773" y="847979"/>
                </a:lnTo>
                <a:lnTo>
                  <a:pt x="3332988" y="807123"/>
                </a:lnTo>
                <a:lnTo>
                  <a:pt x="3349053" y="764616"/>
                </a:lnTo>
                <a:lnTo>
                  <a:pt x="3361817" y="720623"/>
                </a:lnTo>
                <a:lnTo>
                  <a:pt x="3371113" y="675271"/>
                </a:lnTo>
                <a:lnTo>
                  <a:pt x="3376803" y="628726"/>
                </a:lnTo>
                <a:lnTo>
                  <a:pt x="3378733" y="581126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6192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70">
                <a:solidFill>
                  <a:srgbClr val="0546A2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359727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Programm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66671" y="2185596"/>
            <a:ext cx="119443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Uhrzeit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707695" y="2185596"/>
            <a:ext cx="1702435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Programm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97475" y="3099291"/>
            <a:ext cx="990600" cy="84264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150" spc="80">
                <a:solidFill>
                  <a:srgbClr val="0546A2"/>
                </a:solidFill>
                <a:latin typeface="Arial"/>
                <a:cs typeface="Arial"/>
              </a:rPr>
              <a:t>20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min.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120</a:t>
            </a:r>
            <a:r>
              <a:rPr dirty="0" sz="215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min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97475" y="5298197"/>
            <a:ext cx="1017905" cy="84264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150" spc="165" b="1" i="1">
                <a:solidFill>
                  <a:srgbClr val="0546A2"/>
                </a:solidFill>
                <a:latin typeface="Arial-BoldItalicMT"/>
                <a:cs typeface="Arial-BoldItalicMT"/>
              </a:rPr>
              <a:t>30</a:t>
            </a:r>
            <a:r>
              <a:rPr dirty="0" sz="2150" spc="85" b="1" i="1">
                <a:solidFill>
                  <a:srgbClr val="0546A2"/>
                </a:solidFill>
                <a:latin typeface="Arial-BoldItalicMT"/>
                <a:cs typeface="Arial-BoldItalicMT"/>
              </a:rPr>
              <a:t> </a:t>
            </a:r>
            <a:r>
              <a:rPr dirty="0" sz="2150" spc="-20" b="1" i="1">
                <a:solidFill>
                  <a:srgbClr val="0546A2"/>
                </a:solidFill>
                <a:latin typeface="Arial-BoldItalicMT"/>
                <a:cs typeface="Arial-BoldItalicMT"/>
              </a:rPr>
              <a:t>min.</a:t>
            </a:r>
            <a:endParaRPr sz="2150">
              <a:latin typeface="Arial-BoldItalicMT"/>
              <a:cs typeface="Arial-BoldItalic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150" spc="130">
                <a:solidFill>
                  <a:srgbClr val="0546A2"/>
                </a:solidFill>
                <a:latin typeface="Arial"/>
                <a:cs typeface="Arial"/>
              </a:rPr>
              <a:t>60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min.</a:t>
            </a:r>
            <a:endParaRPr sz="21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97475" y="7497104"/>
            <a:ext cx="961390" cy="125095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150" b="1" i="1">
                <a:solidFill>
                  <a:srgbClr val="0546A2"/>
                </a:solidFill>
                <a:latin typeface="Arial-BoldItalicMT"/>
                <a:cs typeface="Arial-BoldItalicMT"/>
              </a:rPr>
              <a:t>15</a:t>
            </a:r>
            <a:r>
              <a:rPr dirty="0" sz="2150" spc="-15" b="1" i="1">
                <a:solidFill>
                  <a:srgbClr val="0546A2"/>
                </a:solidFill>
                <a:latin typeface="Arial-BoldItalicMT"/>
                <a:cs typeface="Arial-BoldItalicMT"/>
              </a:rPr>
              <a:t> </a:t>
            </a:r>
            <a:r>
              <a:rPr dirty="0" sz="2150" spc="-20" b="1" i="1">
                <a:solidFill>
                  <a:srgbClr val="0546A2"/>
                </a:solidFill>
                <a:latin typeface="Arial-BoldItalicMT"/>
                <a:cs typeface="Arial-BoldItalicMT"/>
              </a:rPr>
              <a:t>min.</a:t>
            </a:r>
            <a:endParaRPr sz="2150">
              <a:latin typeface="Arial-BoldItalicMT"/>
              <a:cs typeface="Arial-BoldItalic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150" spc="105">
                <a:solidFill>
                  <a:srgbClr val="0546A2"/>
                </a:solidFill>
                <a:latin typeface="Arial"/>
                <a:cs typeface="Arial"/>
              </a:rPr>
              <a:t>30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min.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150" spc="105">
                <a:solidFill>
                  <a:srgbClr val="0546A2"/>
                </a:solidFill>
                <a:latin typeface="Arial"/>
                <a:cs typeface="Arial"/>
              </a:rPr>
              <a:t>30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min.</a:t>
            </a:r>
            <a:endParaRPr sz="21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707568" y="3064988"/>
            <a:ext cx="3008630" cy="8426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Begrüßung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70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Vorstellung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Einstieg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Thema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0084624" y="3881718"/>
            <a:ext cx="5076190" cy="125095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735"/>
              </a:spcBef>
              <a:buChar char="o"/>
              <a:tabLst>
                <a:tab pos="389255" algn="l"/>
              </a:tabLst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Bedeutung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endParaRPr sz="21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635"/>
              </a:spcBef>
              <a:buChar char="o"/>
              <a:tabLst>
                <a:tab pos="389890" algn="l"/>
              </a:tabLst>
            </a:pP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Warum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Partizipation?</a:t>
            </a:r>
            <a:endParaRPr sz="21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635"/>
              </a:spcBef>
              <a:buChar char="o"/>
              <a:tabLst>
                <a:tab pos="389890" algn="l"/>
              </a:tabLst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Möglichkeiten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1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Beteiligung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708384" y="5263895"/>
            <a:ext cx="5526405" cy="344995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2150" spc="-10" b="1" i="1">
                <a:solidFill>
                  <a:srgbClr val="0546A2"/>
                </a:solidFill>
                <a:latin typeface="Arial-BoldItalicMT"/>
                <a:cs typeface="Arial-BoldItalicMT"/>
              </a:rPr>
              <a:t>Pause</a:t>
            </a:r>
            <a:endParaRPr sz="2150">
              <a:latin typeface="Arial-BoldItalicMT"/>
              <a:cs typeface="Arial-BoldItalic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Gruppenarbeit:</a:t>
            </a:r>
            <a:endParaRPr sz="2150">
              <a:latin typeface="Arial"/>
              <a:cs typeface="Arial"/>
            </a:endParaRPr>
          </a:p>
          <a:p>
            <a:pPr marL="283210" indent="-270510">
              <a:lnSpc>
                <a:spcPct val="100000"/>
              </a:lnSpc>
              <a:spcBef>
                <a:spcPts val="635"/>
              </a:spcBef>
              <a:buAutoNum type="arabicParenR"/>
              <a:tabLst>
                <a:tab pos="283210" algn="l"/>
              </a:tabLst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Formulierung</a:t>
            </a:r>
            <a:r>
              <a:rPr dirty="0" sz="21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Forschungsfrage</a:t>
            </a:r>
            <a:endParaRPr sz="2150">
              <a:latin typeface="Arial"/>
              <a:cs typeface="Arial"/>
            </a:endParaRPr>
          </a:p>
          <a:p>
            <a:pPr marL="319405" indent="-306705">
              <a:lnSpc>
                <a:spcPct val="100000"/>
              </a:lnSpc>
              <a:spcBef>
                <a:spcPts val="635"/>
              </a:spcBef>
              <a:buAutoNum type="arabicParenR"/>
              <a:tabLst>
                <a:tab pos="319405" algn="l"/>
              </a:tabLst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Bestimmung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Messwerte</a:t>
            </a:r>
            <a:endParaRPr sz="2150">
              <a:latin typeface="Arial"/>
              <a:cs typeface="Arial"/>
            </a:endParaRPr>
          </a:p>
          <a:p>
            <a:pPr marL="326390" indent="-313690">
              <a:lnSpc>
                <a:spcPct val="100000"/>
              </a:lnSpc>
              <a:spcBef>
                <a:spcPts val="635"/>
              </a:spcBef>
              <a:buAutoNum type="arabicParenR"/>
              <a:tabLst>
                <a:tab pos="326390" algn="l"/>
              </a:tabLst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Entwicklung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eines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Messinstruments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2150" spc="-10" b="1" i="1">
                <a:solidFill>
                  <a:srgbClr val="0546A2"/>
                </a:solidFill>
                <a:latin typeface="Arial-BoldItalicMT"/>
                <a:cs typeface="Arial-BoldItalicMT"/>
              </a:rPr>
              <a:t>Pause</a:t>
            </a:r>
            <a:endParaRPr sz="2150">
              <a:latin typeface="Arial-BoldItalicMT"/>
              <a:cs typeface="Arial-BoldItalicMT"/>
            </a:endParaRPr>
          </a:p>
          <a:p>
            <a:pPr marL="12700" marR="5080">
              <a:lnSpc>
                <a:spcPct val="124600"/>
              </a:lnSpc>
            </a:pP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Ergebnisse</a:t>
            </a:r>
            <a:r>
              <a:rPr dirty="0" sz="21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1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Gruppenarbeit</a:t>
            </a:r>
            <a:r>
              <a:rPr dirty="0" sz="21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1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Diskussion Abschluss</a:t>
            </a:r>
            <a:endParaRPr sz="21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085441" y="8687896"/>
            <a:ext cx="3518535" cy="842644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735"/>
              </a:spcBef>
              <a:buChar char="o"/>
              <a:tabLst>
                <a:tab pos="389255" algn="l"/>
              </a:tabLst>
            </a:pPr>
            <a:r>
              <a:rPr dirty="0" sz="2150" spc="-30">
                <a:solidFill>
                  <a:srgbClr val="0546A2"/>
                </a:solidFill>
                <a:latin typeface="Arial"/>
                <a:cs typeface="Arial"/>
              </a:rPr>
              <a:t>Evaluation</a:t>
            </a:r>
            <a:r>
              <a:rPr dirty="0" sz="21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215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50">
                <a:solidFill>
                  <a:srgbClr val="0546A2"/>
                </a:solidFill>
                <a:latin typeface="Arial"/>
                <a:cs typeface="Arial"/>
              </a:rPr>
              <a:t>Workshops</a:t>
            </a:r>
            <a:endParaRPr sz="21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635"/>
              </a:spcBef>
              <a:buChar char="o"/>
              <a:tabLst>
                <a:tab pos="389890" algn="l"/>
              </a:tabLst>
            </a:pP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Verabschiedung</a:t>
            </a:r>
            <a:endParaRPr sz="215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3028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5">
                <a:solidFill>
                  <a:srgbClr val="0546A2"/>
                </a:solidFill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193863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3: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6297" y="3421392"/>
            <a:ext cx="11857990" cy="459105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Gruppenarbeit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3: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Gemeinsame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Entwicklung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eines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Erhebungsinstruments</a:t>
            </a:r>
            <a:endParaRPr sz="2700">
              <a:latin typeface="Atkinson Hyperlegible"/>
              <a:cs typeface="Atkinson Hyperlegible"/>
            </a:endParaRPr>
          </a:p>
          <a:p>
            <a:pPr marL="389255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Datenerhebung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wichtiger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Teil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empirischer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Studien</a:t>
            </a:r>
            <a:endParaRPr sz="27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  <a:p>
            <a:pPr marL="389255" marR="304165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389255" algn="l"/>
              </a:tabLst>
            </a:pP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Datenerhebung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meint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systematische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Sammeln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Informationen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zur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Beantwortung</a:t>
            </a:r>
            <a:r>
              <a:rPr dirty="0" sz="2700" spc="-1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70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Forschungsfragen</a:t>
            </a:r>
            <a:r>
              <a:rPr dirty="0" sz="270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Hypothesenüberprüfung</a:t>
            </a:r>
            <a:endParaRPr sz="27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530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  <a:p>
            <a:pPr marL="389255" marR="177165" indent="-377190">
              <a:lnSpc>
                <a:spcPct val="109400"/>
              </a:lnSpc>
              <a:spcBef>
                <a:spcPts val="1645"/>
              </a:spcBef>
              <a:buChar char="•"/>
              <a:tabLst>
                <a:tab pos="389255" algn="l"/>
              </a:tabLst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85">
                <a:solidFill>
                  <a:srgbClr val="0546A2"/>
                </a:solidFill>
                <a:latin typeface="Arial"/>
                <a:cs typeface="Arial"/>
              </a:rPr>
              <a:t>gibt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viele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verschiedene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Methoden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Datenerhebung,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ihrem Ablauf,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erhaltenen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Datenarten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ihrem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Aufwand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unterscheiden</a:t>
            </a:r>
            <a:endParaRPr sz="270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525"/>
              </a:spcBef>
            </a:pP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(Döring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900" spc="-5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2016)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40029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0">
                <a:solidFill>
                  <a:srgbClr val="0546A2"/>
                </a:solidFill>
                <a:latin typeface="Arial"/>
                <a:cs typeface="Arial"/>
              </a:rPr>
              <a:t>61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13104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3: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68899" y="4053667"/>
            <a:ext cx="13117194" cy="594360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Jetzt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65" i="1">
                <a:solidFill>
                  <a:srgbClr val="0546A2"/>
                </a:solidFill>
                <a:latin typeface="Times New Roman"/>
                <a:cs typeface="Times New Roman"/>
              </a:rPr>
              <a:t>sind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50" i="1">
                <a:solidFill>
                  <a:srgbClr val="0546A2"/>
                </a:solidFill>
                <a:latin typeface="Times New Roman"/>
                <a:cs typeface="Times New Roman"/>
              </a:rPr>
              <a:t>gefragt…</a:t>
            </a:r>
            <a:endParaRPr sz="5750">
              <a:latin typeface="Times New Roman"/>
              <a:cs typeface="Times New Roman"/>
            </a:endParaRPr>
          </a:p>
          <a:p>
            <a:pPr marL="1630045" marR="33655">
              <a:lnSpc>
                <a:spcPct val="107700"/>
              </a:lnSpc>
              <a:spcBef>
                <a:spcPts val="3404"/>
              </a:spcBef>
            </a:pP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Stellen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vor: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Wissenschaftler*innen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AugUR-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Studie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kommt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auf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Beeinträchtigung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(degenerativen)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Augenerkrankungen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8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Alltagsleben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vertieft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erforschen,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besser</a:t>
            </a:r>
            <a:r>
              <a:rPr dirty="0" sz="25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verstehen,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verbesserte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Lebensqualität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Frage</a:t>
            </a:r>
            <a:r>
              <a:rPr dirty="0" sz="25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kommen.</a:t>
            </a:r>
            <a:endParaRPr sz="2550">
              <a:latin typeface="Arial"/>
              <a:cs typeface="Arial"/>
            </a:endParaRPr>
          </a:p>
          <a:p>
            <a:pPr marL="1630045" marR="5080">
              <a:lnSpc>
                <a:spcPct val="107700"/>
              </a:lnSpc>
              <a:spcBef>
                <a:spcPts val="5"/>
              </a:spcBef>
            </a:pP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Dabei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interessiert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sich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das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besonders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5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eine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Gesundheits-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App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Handy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5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40">
                <a:solidFill>
                  <a:srgbClr val="0546A2"/>
                </a:solidFill>
                <a:latin typeface="Arial"/>
                <a:cs typeface="Arial"/>
              </a:rPr>
              <a:t>Tablet.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10">
                <a:solidFill>
                  <a:srgbClr val="0546A2"/>
                </a:solidFill>
                <a:latin typeface="Arial"/>
                <a:cs typeface="Arial"/>
              </a:rPr>
              <a:t>Da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untersuchten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Augenerkrankungen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ältere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35">
                <a:solidFill>
                  <a:srgbClr val="0546A2"/>
                </a:solidFill>
                <a:latin typeface="Arial"/>
                <a:cs typeface="Arial"/>
              </a:rPr>
              <a:t>Menschen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betreffen,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wollen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zunächst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50">
                <a:solidFill>
                  <a:srgbClr val="0546A2"/>
                </a:solidFill>
                <a:latin typeface="Arial"/>
                <a:cs typeface="Arial"/>
              </a:rPr>
              <a:t>wissen,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um</a:t>
            </a:r>
            <a:r>
              <a:rPr dirty="0" sz="25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digitale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Gesundheitskompetenz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dieser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Gruppe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bestellt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ist.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125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diese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zu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gering,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 sind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Maßnahmen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nicht geeignet.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95">
                <a:solidFill>
                  <a:srgbClr val="0546A2"/>
                </a:solidFill>
                <a:latin typeface="Arial"/>
                <a:cs typeface="Arial"/>
              </a:rPr>
              <a:t>Team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möchte nun</a:t>
            </a:r>
            <a:r>
              <a:rPr dirty="0" sz="25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gemeinsam</a:t>
            </a:r>
            <a:endParaRPr sz="2550">
              <a:latin typeface="Arial"/>
              <a:cs typeface="Arial"/>
            </a:endParaRPr>
          </a:p>
          <a:p>
            <a:pPr marL="1630045" marR="757555">
              <a:lnSpc>
                <a:spcPct val="107700"/>
              </a:lnSpc>
            </a:pPr>
            <a:r>
              <a:rPr dirty="0" sz="2550" spc="9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Ihnen</a:t>
            </a:r>
            <a:r>
              <a:rPr dirty="0" sz="2550" spc="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herausfinden,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digitale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5">
                <a:solidFill>
                  <a:srgbClr val="0546A2"/>
                </a:solidFill>
                <a:latin typeface="Arial"/>
                <a:cs typeface="Arial"/>
              </a:rPr>
              <a:t>Gesundheitskompetenz</a:t>
            </a:r>
            <a:r>
              <a:rPr dirty="0" sz="255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>
                <a:solidFill>
                  <a:srgbClr val="0546A2"/>
                </a:solidFill>
                <a:latin typeface="Arial"/>
                <a:cs typeface="Arial"/>
              </a:rPr>
              <a:t>am</a:t>
            </a:r>
            <a:r>
              <a:rPr dirty="0" sz="255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besten </a:t>
            </a:r>
            <a:r>
              <a:rPr dirty="0" sz="2550" spc="-30">
                <a:solidFill>
                  <a:srgbClr val="0546A2"/>
                </a:solidFill>
                <a:latin typeface="Arial"/>
                <a:cs typeface="Arial"/>
              </a:rPr>
              <a:t>gemessen</a:t>
            </a:r>
            <a:r>
              <a:rPr dirty="0" sz="2550" spc="-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2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r>
              <a:rPr dirty="0" sz="2550" spc="-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550" spc="-10">
                <a:solidFill>
                  <a:srgbClr val="0546A2"/>
                </a:solidFill>
                <a:latin typeface="Arial"/>
                <a:cs typeface="Arial"/>
              </a:rPr>
              <a:t>kann.</a:t>
            </a:r>
            <a:endParaRPr sz="25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1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62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32408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3: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Hintergrund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76768" y="4245163"/>
            <a:ext cx="14145260" cy="2482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1940">
              <a:lnSpc>
                <a:spcPct val="109400"/>
              </a:lnSpc>
              <a:spcBef>
                <a:spcPts val="95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Überarbeitung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zwei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Fragestellungen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aus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einem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standardisierten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Fragebogen</a:t>
            </a:r>
            <a:r>
              <a:rPr dirty="0" sz="2700" spc="-1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mit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vorgegebenen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Antwortmöglichkeiten:</a:t>
            </a:r>
            <a:endParaRPr sz="2700">
              <a:latin typeface="Atkinson Hyperlegible"/>
              <a:cs typeface="Atkinson Hyperlegibl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tkinson Hyperlegible"/>
              <a:cs typeface="Atkinson Hyperlegible"/>
            </a:endParaRPr>
          </a:p>
          <a:p>
            <a:pPr algn="just" marL="1687830" marR="5080">
              <a:lnSpc>
                <a:spcPct val="115100"/>
              </a:lnSpc>
            </a:pPr>
            <a:r>
              <a:rPr dirty="0" sz="2150" spc="175" i="1">
                <a:solidFill>
                  <a:srgbClr val="0546A2"/>
                </a:solidFill>
                <a:latin typeface="Times New Roman"/>
                <a:cs typeface="Times New Roman"/>
              </a:rPr>
              <a:t>Wenn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online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75" i="1">
                <a:solidFill>
                  <a:srgbClr val="0546A2"/>
                </a:solidFill>
                <a:latin typeface="Times New Roman"/>
                <a:cs typeface="Times New Roman"/>
              </a:rPr>
              <a:t>nach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Informationen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45" i="1">
                <a:solidFill>
                  <a:srgbClr val="0546A2"/>
                </a:solidFill>
                <a:latin typeface="Times New Roman"/>
                <a:cs typeface="Times New Roman"/>
              </a:rPr>
              <a:t>zum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95" i="1">
                <a:solidFill>
                  <a:srgbClr val="0546A2"/>
                </a:solidFill>
                <a:latin typeface="Times New Roman"/>
                <a:cs typeface="Times New Roman"/>
              </a:rPr>
              <a:t>Thema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5" i="1">
                <a:solidFill>
                  <a:srgbClr val="0546A2"/>
                </a:solidFill>
                <a:latin typeface="Times New Roman"/>
                <a:cs typeface="Times New Roman"/>
              </a:rPr>
              <a:t>Gesundheit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suchen,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wie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5" i="1">
                <a:solidFill>
                  <a:srgbClr val="0546A2"/>
                </a:solidFill>
                <a:latin typeface="Times New Roman"/>
                <a:cs typeface="Times New Roman"/>
              </a:rPr>
              <a:t>einfach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0" i="1">
                <a:solidFill>
                  <a:srgbClr val="0546A2"/>
                </a:solidFill>
                <a:latin typeface="Times New Roman"/>
                <a:cs typeface="Times New Roman"/>
              </a:rPr>
              <a:t>oder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schwierig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14" i="1">
                <a:solidFill>
                  <a:srgbClr val="0546A2"/>
                </a:solidFill>
                <a:latin typeface="Times New Roman"/>
                <a:cs typeface="Times New Roman"/>
              </a:rPr>
              <a:t>ist </a:t>
            </a:r>
            <a:r>
              <a:rPr dirty="0" sz="2150" spc="145" i="1">
                <a:solidFill>
                  <a:srgbClr val="0546A2"/>
                </a:solidFill>
                <a:latin typeface="Times New Roman"/>
                <a:cs typeface="Times New Roman"/>
              </a:rPr>
              <a:t>es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für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0" i="1">
                <a:solidFill>
                  <a:srgbClr val="0546A2"/>
                </a:solidFill>
                <a:latin typeface="Times New Roman"/>
                <a:cs typeface="Times New Roman"/>
              </a:rPr>
              <a:t>verschiedene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40" i="1">
                <a:solidFill>
                  <a:srgbClr val="0546A2"/>
                </a:solidFill>
                <a:latin typeface="Times New Roman"/>
                <a:cs typeface="Times New Roman"/>
              </a:rPr>
              <a:t>Websites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04" i="1">
                <a:solidFill>
                  <a:srgbClr val="0546A2"/>
                </a:solidFill>
                <a:latin typeface="Times New Roman"/>
                <a:cs typeface="Times New Roman"/>
              </a:rPr>
              <a:t>zu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besuchen,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60" i="1">
                <a:solidFill>
                  <a:srgbClr val="0546A2"/>
                </a:solidFill>
                <a:latin typeface="Times New Roman"/>
                <a:cs typeface="Times New Roman"/>
              </a:rPr>
              <a:t>um</a:t>
            </a:r>
            <a:r>
              <a:rPr dirty="0" sz="2150" spc="-4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04" i="1">
                <a:solidFill>
                  <a:srgbClr val="0546A2"/>
                </a:solidFill>
                <a:latin typeface="Times New Roman"/>
                <a:cs typeface="Times New Roman"/>
              </a:rPr>
              <a:t>zu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25" i="1">
                <a:solidFill>
                  <a:srgbClr val="0546A2"/>
                </a:solidFill>
                <a:latin typeface="Times New Roman"/>
                <a:cs typeface="Times New Roman"/>
              </a:rPr>
              <a:t>prüfen,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60" i="1">
                <a:solidFill>
                  <a:srgbClr val="0546A2"/>
                </a:solidFill>
                <a:latin typeface="Times New Roman"/>
                <a:cs typeface="Times New Roman"/>
              </a:rPr>
              <a:t>ob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0" i="1">
                <a:solidFill>
                  <a:srgbClr val="0546A2"/>
                </a:solidFill>
                <a:latin typeface="Times New Roman"/>
                <a:cs typeface="Times New Roman"/>
              </a:rPr>
              <a:t>sie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30" i="1">
                <a:solidFill>
                  <a:srgbClr val="0546A2"/>
                </a:solidFill>
                <a:latin typeface="Times New Roman"/>
                <a:cs typeface="Times New Roman"/>
              </a:rPr>
              <a:t>ähnliche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Informationen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204" i="1">
                <a:solidFill>
                  <a:srgbClr val="0546A2"/>
                </a:solidFill>
                <a:latin typeface="Times New Roman"/>
                <a:cs typeface="Times New Roman"/>
              </a:rPr>
              <a:t>zu</a:t>
            </a:r>
            <a:r>
              <a:rPr dirty="0" sz="2150" spc="-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50" i="1">
                <a:solidFill>
                  <a:srgbClr val="0546A2"/>
                </a:solidFill>
                <a:latin typeface="Times New Roman"/>
                <a:cs typeface="Times New Roman"/>
              </a:rPr>
              <a:t>einem </a:t>
            </a:r>
            <a:r>
              <a:rPr dirty="0" sz="2150" spc="195" i="1">
                <a:solidFill>
                  <a:srgbClr val="0546A2"/>
                </a:solidFill>
                <a:latin typeface="Times New Roman"/>
                <a:cs typeface="Times New Roman"/>
              </a:rPr>
              <a:t>Thema</a:t>
            </a:r>
            <a:r>
              <a:rPr dirty="0" sz="2150" spc="-3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150" spc="105" i="1">
                <a:solidFill>
                  <a:srgbClr val="0546A2"/>
                </a:solidFill>
                <a:latin typeface="Times New Roman"/>
                <a:cs typeface="Times New Roman"/>
              </a:rPr>
              <a:t>anbieten?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52110" y="6950081"/>
            <a:ext cx="4703445" cy="1303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Antwortkategorien:</a:t>
            </a:r>
            <a:endParaRPr sz="2700">
              <a:latin typeface="Atkinson Hyperlegible"/>
              <a:cs typeface="Atkinson Hyperlegible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  <a:tabLst>
                <a:tab pos="3027680" algn="l"/>
              </a:tabLst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4</a:t>
            </a:r>
            <a:r>
              <a:rPr dirty="0" sz="2700" spc="-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“Sehr</a:t>
            </a:r>
            <a:r>
              <a:rPr dirty="0" sz="2700" spc="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leicht”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	3</a:t>
            </a:r>
            <a:r>
              <a:rPr dirty="0" sz="2700" spc="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“Leicht”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929185" y="7812547"/>
            <a:ext cx="227711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2</a:t>
            </a:r>
            <a:r>
              <a:rPr dirty="0" sz="2700" spc="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“Schwierig”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944705" y="7812547"/>
            <a:ext cx="3084830" cy="4400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700" spc="160" b="1">
                <a:solidFill>
                  <a:srgbClr val="0546A2"/>
                </a:solidFill>
                <a:latin typeface="Times New Roman"/>
                <a:cs typeface="Times New Roman"/>
              </a:rPr>
              <a:t>1</a:t>
            </a:r>
            <a:r>
              <a:rPr dirty="0" sz="2700" spc="195" b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“Sehr</a:t>
            </a:r>
            <a:r>
              <a:rPr dirty="0" sz="2700" spc="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schwierig“</a:t>
            </a:r>
            <a:endParaRPr sz="2700">
              <a:latin typeface="Atkinson Hyperlegible"/>
              <a:cs typeface="Atkinson Hyperlegible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989467" y="5654274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20" h="440054">
                <a:moveTo>
                  <a:pt x="1041704" y="219722"/>
                </a:moveTo>
                <a:lnTo>
                  <a:pt x="816952" y="89966"/>
                </a:lnTo>
                <a:lnTo>
                  <a:pt x="813828" y="95364"/>
                </a:lnTo>
                <a:lnTo>
                  <a:pt x="1023810" y="216585"/>
                </a:lnTo>
                <a:lnTo>
                  <a:pt x="235724" y="216585"/>
                </a:lnTo>
                <a:lnTo>
                  <a:pt x="235724" y="222846"/>
                </a:lnTo>
                <a:lnTo>
                  <a:pt x="1023810" y="222846"/>
                </a:lnTo>
                <a:lnTo>
                  <a:pt x="813828" y="344068"/>
                </a:lnTo>
                <a:lnTo>
                  <a:pt x="816952" y="349478"/>
                </a:lnTo>
                <a:lnTo>
                  <a:pt x="1041704" y="219722"/>
                </a:lnTo>
                <a:close/>
              </a:path>
              <a:path w="1277620" h="440054">
                <a:moveTo>
                  <a:pt x="1277442" y="219710"/>
                </a:moveTo>
                <a:lnTo>
                  <a:pt x="1272971" y="175488"/>
                </a:lnTo>
                <a:lnTo>
                  <a:pt x="1271193" y="169773"/>
                </a:lnTo>
                <a:lnTo>
                  <a:pt x="1271193" y="219722"/>
                </a:lnTo>
                <a:lnTo>
                  <a:pt x="1265542" y="268605"/>
                </a:lnTo>
                <a:lnTo>
                  <a:pt x="1249464" y="313524"/>
                </a:lnTo>
                <a:lnTo>
                  <a:pt x="1224241" y="353161"/>
                </a:lnTo>
                <a:lnTo>
                  <a:pt x="1191158" y="386232"/>
                </a:lnTo>
                <a:lnTo>
                  <a:pt x="1151521" y="411467"/>
                </a:lnTo>
                <a:lnTo>
                  <a:pt x="1106614" y="427545"/>
                </a:lnTo>
                <a:lnTo>
                  <a:pt x="1057732" y="433197"/>
                </a:lnTo>
                <a:lnTo>
                  <a:pt x="219722" y="433197"/>
                </a:lnTo>
                <a:lnTo>
                  <a:pt x="170827" y="427545"/>
                </a:lnTo>
                <a:lnTo>
                  <a:pt x="125920" y="411467"/>
                </a:lnTo>
                <a:lnTo>
                  <a:pt x="86283" y="386232"/>
                </a:lnTo>
                <a:lnTo>
                  <a:pt x="53200" y="353161"/>
                </a:lnTo>
                <a:lnTo>
                  <a:pt x="27965" y="313512"/>
                </a:lnTo>
                <a:lnTo>
                  <a:pt x="11887" y="268605"/>
                </a:lnTo>
                <a:lnTo>
                  <a:pt x="6235" y="219710"/>
                </a:lnTo>
                <a:lnTo>
                  <a:pt x="11887" y="170827"/>
                </a:lnTo>
                <a:lnTo>
                  <a:pt x="27965" y="125920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20"/>
                </a:lnTo>
                <a:lnTo>
                  <a:pt x="1265542" y="170840"/>
                </a:lnTo>
                <a:lnTo>
                  <a:pt x="1271193" y="219722"/>
                </a:lnTo>
                <a:lnTo>
                  <a:pt x="1271193" y="169773"/>
                </a:lnTo>
                <a:lnTo>
                  <a:pt x="1239875" y="96951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488" y="4470"/>
                </a:lnTo>
                <a:lnTo>
                  <a:pt x="134277" y="17297"/>
                </a:lnTo>
                <a:lnTo>
                  <a:pt x="96951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77"/>
                </a:lnTo>
                <a:lnTo>
                  <a:pt x="4470" y="175501"/>
                </a:lnTo>
                <a:lnTo>
                  <a:pt x="0" y="219722"/>
                </a:lnTo>
                <a:lnTo>
                  <a:pt x="4470" y="263944"/>
                </a:lnTo>
                <a:lnTo>
                  <a:pt x="17297" y="305168"/>
                </a:lnTo>
                <a:lnTo>
                  <a:pt x="37579" y="342480"/>
                </a:lnTo>
                <a:lnTo>
                  <a:pt x="64427" y="375005"/>
                </a:lnTo>
                <a:lnTo>
                  <a:pt x="96951" y="401866"/>
                </a:lnTo>
                <a:lnTo>
                  <a:pt x="134277" y="422135"/>
                </a:lnTo>
                <a:lnTo>
                  <a:pt x="175488" y="434962"/>
                </a:lnTo>
                <a:lnTo>
                  <a:pt x="219722" y="439432"/>
                </a:lnTo>
                <a:lnTo>
                  <a:pt x="1057732" y="439432"/>
                </a:lnTo>
                <a:lnTo>
                  <a:pt x="1101953" y="434962"/>
                </a:lnTo>
                <a:lnTo>
                  <a:pt x="1143165" y="422135"/>
                </a:lnTo>
                <a:lnTo>
                  <a:pt x="1180490" y="401866"/>
                </a:lnTo>
                <a:lnTo>
                  <a:pt x="1213015" y="375005"/>
                </a:lnTo>
                <a:lnTo>
                  <a:pt x="1239875" y="342480"/>
                </a:lnTo>
                <a:lnTo>
                  <a:pt x="1260157" y="305155"/>
                </a:lnTo>
                <a:lnTo>
                  <a:pt x="1272971" y="263944"/>
                </a:lnTo>
                <a:lnTo>
                  <a:pt x="1277442" y="219710"/>
                </a:lnTo>
                <a:close/>
              </a:path>
            </a:pathLst>
          </a:custGeom>
          <a:solidFill>
            <a:srgbClr val="033D8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63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7309465" cy="31769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Ergebnisse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Gruppe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0" b="1">
                <a:solidFill>
                  <a:srgbClr val="0546A2"/>
                </a:solidFill>
                <a:latin typeface="Inter"/>
                <a:cs typeface="Inter"/>
              </a:rPr>
              <a:t>3: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75" b="1">
                <a:solidFill>
                  <a:srgbClr val="0546A2"/>
                </a:solidFill>
                <a:latin typeface="Inter"/>
                <a:cs typeface="Inter"/>
              </a:rPr>
              <a:t>Darstellung</a:t>
            </a:r>
            <a:endParaRPr sz="5750">
              <a:latin typeface="Inter"/>
              <a:cs typeface="Inter"/>
            </a:endParaRPr>
          </a:p>
          <a:p>
            <a:pPr marL="3982720" marR="5080">
              <a:lnSpc>
                <a:spcPct val="100000"/>
              </a:lnSpc>
              <a:spcBef>
                <a:spcPts val="6015"/>
              </a:spcBef>
            </a:pPr>
            <a:r>
              <a:rPr dirty="0" sz="4950" spc="130" i="1">
                <a:solidFill>
                  <a:srgbClr val="0546A2"/>
                </a:solidFill>
                <a:latin typeface="Times New Roman"/>
                <a:cs typeface="Times New Roman"/>
              </a:rPr>
              <a:t>Gruppenarbeit</a:t>
            </a:r>
            <a:r>
              <a:rPr dirty="0" sz="4950" spc="-25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-160" i="1">
                <a:solidFill>
                  <a:srgbClr val="0546A2"/>
                </a:solidFill>
                <a:latin typeface="Times New Roman"/>
                <a:cs typeface="Times New Roman"/>
              </a:rPr>
              <a:t>3:</a:t>
            </a:r>
            <a:r>
              <a:rPr dirty="0" sz="4950" spc="-2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225" i="1">
                <a:solidFill>
                  <a:srgbClr val="0546A2"/>
                </a:solidFill>
                <a:latin typeface="Times New Roman"/>
                <a:cs typeface="Times New Roman"/>
              </a:rPr>
              <a:t>Gemeinsame</a:t>
            </a:r>
            <a:r>
              <a:rPr dirty="0" sz="4950" spc="-2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170" i="1">
                <a:solidFill>
                  <a:srgbClr val="0546A2"/>
                </a:solidFill>
                <a:latin typeface="Times New Roman"/>
                <a:cs typeface="Times New Roman"/>
              </a:rPr>
              <a:t>Entwicklung</a:t>
            </a:r>
            <a:r>
              <a:rPr dirty="0" sz="4950" spc="-24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4950" spc="135" i="1">
                <a:solidFill>
                  <a:srgbClr val="0546A2"/>
                </a:solidFill>
                <a:latin typeface="Times New Roman"/>
                <a:cs typeface="Times New Roman"/>
              </a:rPr>
              <a:t>eines </a:t>
            </a:r>
            <a:r>
              <a:rPr dirty="0" sz="4950" spc="165" i="1">
                <a:solidFill>
                  <a:srgbClr val="0546A2"/>
                </a:solidFill>
                <a:latin typeface="Times New Roman"/>
                <a:cs typeface="Times New Roman"/>
              </a:rPr>
              <a:t>Erhebungsinstruments</a:t>
            </a:r>
            <a:endParaRPr sz="49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51552" y="6442938"/>
            <a:ext cx="10438765" cy="926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Hier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können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Ergebnisse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Gruppe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75" i="1">
                <a:solidFill>
                  <a:srgbClr val="0546A2"/>
                </a:solidFill>
                <a:latin typeface="Arial"/>
                <a:cs typeface="Arial"/>
              </a:rPr>
              <a:t>3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Veranstaltenden </a:t>
            </a:r>
            <a:r>
              <a:rPr dirty="0" sz="2700" i="1">
                <a:solidFill>
                  <a:srgbClr val="0546A2"/>
                </a:solidFill>
                <a:latin typeface="Arial"/>
                <a:cs typeface="Arial"/>
              </a:rPr>
              <a:t>eingetragen</a:t>
            </a:r>
            <a:r>
              <a:rPr dirty="0" sz="2700" spc="1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 i="1">
                <a:solidFill>
                  <a:srgbClr val="0546A2"/>
                </a:solidFill>
                <a:latin typeface="Arial"/>
                <a:cs typeface="Arial"/>
              </a:rPr>
              <a:t>werden.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52830" y="3236981"/>
            <a:ext cx="3378835" cy="1162685"/>
          </a:xfrm>
          <a:custGeom>
            <a:avLst/>
            <a:gdLst/>
            <a:ahLst/>
            <a:cxnLst/>
            <a:rect l="l" t="t" r="r" b="b"/>
            <a:pathLst>
              <a:path w="3378835" h="1162685">
                <a:moveTo>
                  <a:pt x="2755239" y="581126"/>
                </a:moveTo>
                <a:lnTo>
                  <a:pt x="2160790" y="237934"/>
                </a:lnTo>
                <a:lnTo>
                  <a:pt x="2152523" y="252234"/>
                </a:lnTo>
                <a:lnTo>
                  <a:pt x="2707881" y="572871"/>
                </a:lnTo>
                <a:lnTo>
                  <a:pt x="623493" y="572871"/>
                </a:lnTo>
                <a:lnTo>
                  <a:pt x="623493" y="589394"/>
                </a:lnTo>
                <a:lnTo>
                  <a:pt x="2707881" y="589394"/>
                </a:lnTo>
                <a:lnTo>
                  <a:pt x="2152523" y="910043"/>
                </a:lnTo>
                <a:lnTo>
                  <a:pt x="2160790" y="924331"/>
                </a:lnTo>
                <a:lnTo>
                  <a:pt x="2755239" y="581126"/>
                </a:lnTo>
                <a:close/>
              </a:path>
              <a:path w="3378835" h="1162685">
                <a:moveTo>
                  <a:pt x="3378733" y="581126"/>
                </a:moveTo>
                <a:lnTo>
                  <a:pt x="3376803" y="533539"/>
                </a:lnTo>
                <a:lnTo>
                  <a:pt x="3371113" y="486994"/>
                </a:lnTo>
                <a:lnTo>
                  <a:pt x="3362210" y="443572"/>
                </a:lnTo>
                <a:lnTo>
                  <a:pt x="3362210" y="581152"/>
                </a:lnTo>
                <a:lnTo>
                  <a:pt x="3360128" y="629793"/>
                </a:lnTo>
                <a:lnTo>
                  <a:pt x="3354019" y="677303"/>
                </a:lnTo>
                <a:lnTo>
                  <a:pt x="3344037" y="723506"/>
                </a:lnTo>
                <a:lnTo>
                  <a:pt x="3330346" y="768223"/>
                </a:lnTo>
                <a:lnTo>
                  <a:pt x="3313138" y="811301"/>
                </a:lnTo>
                <a:lnTo>
                  <a:pt x="3292576" y="852563"/>
                </a:lnTo>
                <a:lnTo>
                  <a:pt x="3268827" y="891832"/>
                </a:lnTo>
                <a:lnTo>
                  <a:pt x="3242068" y="928954"/>
                </a:lnTo>
                <a:lnTo>
                  <a:pt x="3212465" y="963726"/>
                </a:lnTo>
                <a:lnTo>
                  <a:pt x="3180194" y="996010"/>
                </a:lnTo>
                <a:lnTo>
                  <a:pt x="3145409" y="1025613"/>
                </a:lnTo>
                <a:lnTo>
                  <a:pt x="3108299" y="1052372"/>
                </a:lnTo>
                <a:lnTo>
                  <a:pt x="3069031" y="1076121"/>
                </a:lnTo>
                <a:lnTo>
                  <a:pt x="3027769" y="1096683"/>
                </a:lnTo>
                <a:lnTo>
                  <a:pt x="2984690" y="1113891"/>
                </a:lnTo>
                <a:lnTo>
                  <a:pt x="2939961" y="1127569"/>
                </a:lnTo>
                <a:lnTo>
                  <a:pt x="2893758" y="1137551"/>
                </a:lnTo>
                <a:lnTo>
                  <a:pt x="2846247" y="1143673"/>
                </a:lnTo>
                <a:lnTo>
                  <a:pt x="2797606" y="1145743"/>
                </a:lnTo>
                <a:lnTo>
                  <a:pt x="581139" y="1145743"/>
                </a:lnTo>
                <a:lnTo>
                  <a:pt x="532498" y="1143673"/>
                </a:lnTo>
                <a:lnTo>
                  <a:pt x="484987" y="1137551"/>
                </a:lnTo>
                <a:lnTo>
                  <a:pt x="438772" y="1127569"/>
                </a:lnTo>
                <a:lnTo>
                  <a:pt x="394055" y="1113891"/>
                </a:lnTo>
                <a:lnTo>
                  <a:pt x="350964" y="1096683"/>
                </a:lnTo>
                <a:lnTo>
                  <a:pt x="309714" y="1076121"/>
                </a:lnTo>
                <a:lnTo>
                  <a:pt x="270433" y="1052372"/>
                </a:lnTo>
                <a:lnTo>
                  <a:pt x="233324" y="1025613"/>
                </a:lnTo>
                <a:lnTo>
                  <a:pt x="198551" y="995997"/>
                </a:lnTo>
                <a:lnTo>
                  <a:pt x="166268" y="963726"/>
                </a:lnTo>
                <a:lnTo>
                  <a:pt x="136664" y="928941"/>
                </a:lnTo>
                <a:lnTo>
                  <a:pt x="109905" y="891832"/>
                </a:lnTo>
                <a:lnTo>
                  <a:pt x="86156" y="852563"/>
                </a:lnTo>
                <a:lnTo>
                  <a:pt x="65595" y="811301"/>
                </a:lnTo>
                <a:lnTo>
                  <a:pt x="48387" y="768223"/>
                </a:lnTo>
                <a:lnTo>
                  <a:pt x="34709" y="723493"/>
                </a:lnTo>
                <a:lnTo>
                  <a:pt x="24714" y="677291"/>
                </a:lnTo>
                <a:lnTo>
                  <a:pt x="18605" y="629793"/>
                </a:lnTo>
                <a:lnTo>
                  <a:pt x="16522" y="581126"/>
                </a:lnTo>
                <a:lnTo>
                  <a:pt x="18605" y="532485"/>
                </a:lnTo>
                <a:lnTo>
                  <a:pt x="24714" y="484974"/>
                </a:lnTo>
                <a:lnTo>
                  <a:pt x="34709" y="438772"/>
                </a:lnTo>
                <a:lnTo>
                  <a:pt x="48387" y="394042"/>
                </a:lnTo>
                <a:lnTo>
                  <a:pt x="65595" y="350964"/>
                </a:lnTo>
                <a:lnTo>
                  <a:pt x="86156" y="309714"/>
                </a:lnTo>
                <a:lnTo>
                  <a:pt x="109905" y="270433"/>
                </a:lnTo>
                <a:lnTo>
                  <a:pt x="136664" y="233324"/>
                </a:lnTo>
                <a:lnTo>
                  <a:pt x="166268" y="198551"/>
                </a:lnTo>
                <a:lnTo>
                  <a:pt x="198551" y="166268"/>
                </a:lnTo>
                <a:lnTo>
                  <a:pt x="233324" y="136664"/>
                </a:lnTo>
                <a:lnTo>
                  <a:pt x="270433" y="109905"/>
                </a:lnTo>
                <a:lnTo>
                  <a:pt x="309714" y="86156"/>
                </a:lnTo>
                <a:lnTo>
                  <a:pt x="350964" y="65595"/>
                </a:lnTo>
                <a:lnTo>
                  <a:pt x="394055" y="48387"/>
                </a:lnTo>
                <a:lnTo>
                  <a:pt x="438772" y="34696"/>
                </a:lnTo>
                <a:lnTo>
                  <a:pt x="484987" y="24714"/>
                </a:lnTo>
                <a:lnTo>
                  <a:pt x="532498" y="18605"/>
                </a:lnTo>
                <a:lnTo>
                  <a:pt x="581139" y="16522"/>
                </a:lnTo>
                <a:lnTo>
                  <a:pt x="2797606" y="16522"/>
                </a:lnTo>
                <a:lnTo>
                  <a:pt x="2846247" y="18605"/>
                </a:lnTo>
                <a:lnTo>
                  <a:pt x="2893758" y="24714"/>
                </a:lnTo>
                <a:lnTo>
                  <a:pt x="2939961" y="34696"/>
                </a:lnTo>
                <a:lnTo>
                  <a:pt x="2984690" y="48387"/>
                </a:lnTo>
                <a:lnTo>
                  <a:pt x="3027769" y="65595"/>
                </a:lnTo>
                <a:lnTo>
                  <a:pt x="3069031" y="86156"/>
                </a:lnTo>
                <a:lnTo>
                  <a:pt x="3108299" y="109905"/>
                </a:lnTo>
                <a:lnTo>
                  <a:pt x="3145409" y="136664"/>
                </a:lnTo>
                <a:lnTo>
                  <a:pt x="3180194" y="166268"/>
                </a:lnTo>
                <a:lnTo>
                  <a:pt x="3212465" y="198551"/>
                </a:lnTo>
                <a:lnTo>
                  <a:pt x="3242068" y="233337"/>
                </a:lnTo>
                <a:lnTo>
                  <a:pt x="3268827" y="270446"/>
                </a:lnTo>
                <a:lnTo>
                  <a:pt x="3292576" y="309714"/>
                </a:lnTo>
                <a:lnTo>
                  <a:pt x="3313138" y="350977"/>
                </a:lnTo>
                <a:lnTo>
                  <a:pt x="3330346" y="394055"/>
                </a:lnTo>
                <a:lnTo>
                  <a:pt x="3344037" y="438785"/>
                </a:lnTo>
                <a:lnTo>
                  <a:pt x="3354019" y="484987"/>
                </a:lnTo>
                <a:lnTo>
                  <a:pt x="3360128" y="532485"/>
                </a:lnTo>
                <a:lnTo>
                  <a:pt x="3362210" y="581152"/>
                </a:lnTo>
                <a:lnTo>
                  <a:pt x="3362210" y="443572"/>
                </a:lnTo>
                <a:lnTo>
                  <a:pt x="3349053" y="397649"/>
                </a:lnTo>
                <a:lnTo>
                  <a:pt x="3332988" y="355142"/>
                </a:lnTo>
                <a:lnTo>
                  <a:pt x="3313773" y="314299"/>
                </a:lnTo>
                <a:lnTo>
                  <a:pt x="3291535" y="275247"/>
                </a:lnTo>
                <a:lnTo>
                  <a:pt x="3266452" y="238150"/>
                </a:lnTo>
                <a:lnTo>
                  <a:pt x="3238665" y="203149"/>
                </a:lnTo>
                <a:lnTo>
                  <a:pt x="3208324" y="170408"/>
                </a:lnTo>
                <a:lnTo>
                  <a:pt x="3175584" y="140068"/>
                </a:lnTo>
                <a:lnTo>
                  <a:pt x="3140583" y="112280"/>
                </a:lnTo>
                <a:lnTo>
                  <a:pt x="3103486" y="87198"/>
                </a:lnTo>
                <a:lnTo>
                  <a:pt x="3064433" y="64960"/>
                </a:lnTo>
                <a:lnTo>
                  <a:pt x="3023590" y="45745"/>
                </a:lnTo>
                <a:lnTo>
                  <a:pt x="2981083" y="29679"/>
                </a:lnTo>
                <a:lnTo>
                  <a:pt x="2937091" y="16916"/>
                </a:lnTo>
                <a:lnTo>
                  <a:pt x="2935160" y="16522"/>
                </a:lnTo>
                <a:lnTo>
                  <a:pt x="2891739" y="7620"/>
                </a:lnTo>
                <a:lnTo>
                  <a:pt x="2845193" y="1930"/>
                </a:lnTo>
                <a:lnTo>
                  <a:pt x="2797606" y="0"/>
                </a:lnTo>
                <a:lnTo>
                  <a:pt x="581139" y="0"/>
                </a:lnTo>
                <a:lnTo>
                  <a:pt x="533552" y="1930"/>
                </a:lnTo>
                <a:lnTo>
                  <a:pt x="486994" y="7620"/>
                </a:lnTo>
                <a:lnTo>
                  <a:pt x="441655" y="16916"/>
                </a:lnTo>
                <a:lnTo>
                  <a:pt x="397649" y="29679"/>
                </a:lnTo>
                <a:lnTo>
                  <a:pt x="355155" y="45745"/>
                </a:lnTo>
                <a:lnTo>
                  <a:pt x="314299" y="64960"/>
                </a:lnTo>
                <a:lnTo>
                  <a:pt x="275247" y="87198"/>
                </a:lnTo>
                <a:lnTo>
                  <a:pt x="238150" y="112280"/>
                </a:lnTo>
                <a:lnTo>
                  <a:pt x="203149" y="140068"/>
                </a:lnTo>
                <a:lnTo>
                  <a:pt x="170408" y="170408"/>
                </a:lnTo>
                <a:lnTo>
                  <a:pt x="140068" y="203149"/>
                </a:lnTo>
                <a:lnTo>
                  <a:pt x="112280" y="238150"/>
                </a:lnTo>
                <a:lnTo>
                  <a:pt x="87198" y="275247"/>
                </a:lnTo>
                <a:lnTo>
                  <a:pt x="64960" y="314299"/>
                </a:lnTo>
                <a:lnTo>
                  <a:pt x="45745" y="355155"/>
                </a:lnTo>
                <a:lnTo>
                  <a:pt x="29679" y="397662"/>
                </a:lnTo>
                <a:lnTo>
                  <a:pt x="16929" y="441655"/>
                </a:lnTo>
                <a:lnTo>
                  <a:pt x="7620" y="487006"/>
                </a:lnTo>
                <a:lnTo>
                  <a:pt x="1930" y="533552"/>
                </a:lnTo>
                <a:lnTo>
                  <a:pt x="0" y="581152"/>
                </a:lnTo>
                <a:lnTo>
                  <a:pt x="1930" y="628738"/>
                </a:lnTo>
                <a:lnTo>
                  <a:pt x="7620" y="675284"/>
                </a:lnTo>
                <a:lnTo>
                  <a:pt x="16929" y="720636"/>
                </a:lnTo>
                <a:lnTo>
                  <a:pt x="29679" y="764628"/>
                </a:lnTo>
                <a:lnTo>
                  <a:pt x="45745" y="807135"/>
                </a:lnTo>
                <a:lnTo>
                  <a:pt x="64960" y="847979"/>
                </a:lnTo>
                <a:lnTo>
                  <a:pt x="87198" y="887031"/>
                </a:lnTo>
                <a:lnTo>
                  <a:pt x="112280" y="924128"/>
                </a:lnTo>
                <a:lnTo>
                  <a:pt x="140068" y="959129"/>
                </a:lnTo>
                <a:lnTo>
                  <a:pt x="170408" y="991870"/>
                </a:lnTo>
                <a:lnTo>
                  <a:pt x="203149" y="1022210"/>
                </a:lnTo>
                <a:lnTo>
                  <a:pt x="238150" y="1049997"/>
                </a:lnTo>
                <a:lnTo>
                  <a:pt x="275247" y="1075080"/>
                </a:lnTo>
                <a:lnTo>
                  <a:pt x="314299" y="1097305"/>
                </a:lnTo>
                <a:lnTo>
                  <a:pt x="355155" y="1116533"/>
                </a:lnTo>
                <a:lnTo>
                  <a:pt x="397649" y="1132598"/>
                </a:lnTo>
                <a:lnTo>
                  <a:pt x="441655" y="1145349"/>
                </a:lnTo>
                <a:lnTo>
                  <a:pt x="486994" y="1154658"/>
                </a:lnTo>
                <a:lnTo>
                  <a:pt x="533552" y="1160348"/>
                </a:lnTo>
                <a:lnTo>
                  <a:pt x="581139" y="1162278"/>
                </a:lnTo>
                <a:lnTo>
                  <a:pt x="2797606" y="1162278"/>
                </a:lnTo>
                <a:lnTo>
                  <a:pt x="2845193" y="1160348"/>
                </a:lnTo>
                <a:lnTo>
                  <a:pt x="2891739" y="1154658"/>
                </a:lnTo>
                <a:lnTo>
                  <a:pt x="2935160" y="1145743"/>
                </a:lnTo>
                <a:lnTo>
                  <a:pt x="2937091" y="1145349"/>
                </a:lnTo>
                <a:lnTo>
                  <a:pt x="2981083" y="1132598"/>
                </a:lnTo>
                <a:lnTo>
                  <a:pt x="3023590" y="1116533"/>
                </a:lnTo>
                <a:lnTo>
                  <a:pt x="3064433" y="1097305"/>
                </a:lnTo>
                <a:lnTo>
                  <a:pt x="3103486" y="1075080"/>
                </a:lnTo>
                <a:lnTo>
                  <a:pt x="3140583" y="1049997"/>
                </a:lnTo>
                <a:lnTo>
                  <a:pt x="3175584" y="1022210"/>
                </a:lnTo>
                <a:lnTo>
                  <a:pt x="3208324" y="991870"/>
                </a:lnTo>
                <a:lnTo>
                  <a:pt x="3238665" y="959129"/>
                </a:lnTo>
                <a:lnTo>
                  <a:pt x="3266452" y="924128"/>
                </a:lnTo>
                <a:lnTo>
                  <a:pt x="3291535" y="887031"/>
                </a:lnTo>
                <a:lnTo>
                  <a:pt x="3313773" y="847979"/>
                </a:lnTo>
                <a:lnTo>
                  <a:pt x="3332988" y="807123"/>
                </a:lnTo>
                <a:lnTo>
                  <a:pt x="3349053" y="764616"/>
                </a:lnTo>
                <a:lnTo>
                  <a:pt x="3361817" y="720623"/>
                </a:lnTo>
                <a:lnTo>
                  <a:pt x="3371113" y="675271"/>
                </a:lnTo>
                <a:lnTo>
                  <a:pt x="3376803" y="628726"/>
                </a:lnTo>
                <a:lnTo>
                  <a:pt x="3378733" y="581126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019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64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9763760" cy="45897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10" b="1">
                <a:solidFill>
                  <a:srgbClr val="0546A2"/>
                </a:solidFill>
                <a:latin typeface="Inter"/>
                <a:cs typeface="Inter"/>
              </a:rPr>
              <a:t>Evaluation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25" b="1">
                <a:solidFill>
                  <a:srgbClr val="0546A2"/>
                </a:solidFill>
                <a:latin typeface="Inter"/>
                <a:cs typeface="Inter"/>
              </a:rPr>
              <a:t>der</a:t>
            </a:r>
            <a:r>
              <a:rPr dirty="0" sz="5750" spc="-22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Veranstaltung</a:t>
            </a:r>
            <a:endParaRPr sz="5750">
              <a:latin typeface="Inter"/>
              <a:cs typeface="Inter"/>
            </a:endParaRPr>
          </a:p>
          <a:p>
            <a:pPr marL="1322705">
              <a:lnSpc>
                <a:spcPct val="100000"/>
              </a:lnSpc>
              <a:spcBef>
                <a:spcPts val="566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Blitzlicht</a:t>
            </a:r>
            <a:r>
              <a:rPr dirty="0" sz="2700" spc="-8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–</a:t>
            </a:r>
            <a:r>
              <a:rPr dirty="0" sz="2700" spc="-7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Runde:</a:t>
            </a:r>
            <a:endParaRPr sz="2700">
              <a:latin typeface="Atkinson Hyperlegible"/>
              <a:cs typeface="Atkinson Hyperlegible"/>
            </a:endParaRPr>
          </a:p>
          <a:p>
            <a:pPr marL="2076450" indent="-376555">
              <a:lnSpc>
                <a:spcPct val="100000"/>
              </a:lnSpc>
              <a:spcBef>
                <a:spcPts val="1790"/>
              </a:spcBef>
              <a:buChar char="•"/>
              <a:tabLst>
                <a:tab pos="207645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geht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es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mir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nach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dem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Workshop?</a:t>
            </a:r>
            <a:endParaRPr sz="2700">
              <a:latin typeface="Arial"/>
              <a:cs typeface="Arial"/>
            </a:endParaRPr>
          </a:p>
          <a:p>
            <a:pPr marL="2076450" indent="-376555">
              <a:lnSpc>
                <a:spcPct val="100000"/>
              </a:lnSpc>
              <a:spcBef>
                <a:spcPts val="1785"/>
              </a:spcBef>
              <a:buChar char="•"/>
              <a:tabLst>
                <a:tab pos="2076450" algn="l"/>
              </a:tabLst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war</a:t>
            </a:r>
            <a:r>
              <a:rPr dirty="0" sz="2700" spc="-1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neu?</a:t>
            </a:r>
            <a:endParaRPr sz="2700">
              <a:latin typeface="Arial"/>
              <a:cs typeface="Arial"/>
            </a:endParaRPr>
          </a:p>
          <a:p>
            <a:pPr marL="2076450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2076450" algn="l"/>
              </a:tabLst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kannte ich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schon?</a:t>
            </a:r>
            <a:endParaRPr sz="2700">
              <a:latin typeface="Arial"/>
              <a:cs typeface="Arial"/>
            </a:endParaRPr>
          </a:p>
          <a:p>
            <a:pPr marL="2076450" indent="-376555">
              <a:lnSpc>
                <a:spcPct val="100000"/>
              </a:lnSpc>
              <a:spcBef>
                <a:spcPts val="1785"/>
              </a:spcBef>
              <a:buChar char="•"/>
              <a:tabLst>
                <a:tab pos="2076450" algn="l"/>
              </a:tabLst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nehme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30">
                <a:solidFill>
                  <a:srgbClr val="0546A2"/>
                </a:solidFill>
                <a:latin typeface="Arial"/>
                <a:cs typeface="Arial"/>
              </a:rPr>
              <a:t>mit?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65661" y="6389051"/>
            <a:ext cx="10861040" cy="1303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880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Will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noch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mehr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über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quantitative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Forschung/Statistik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lernen?</a:t>
            </a:r>
            <a:endParaRPr sz="270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spcBef>
                <a:spcPts val="1789"/>
              </a:spcBef>
              <a:buChar char="•"/>
              <a:tabLst>
                <a:tab pos="389255" algn="l"/>
              </a:tabLst>
            </a:pP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Würde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ich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diesen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45">
                <a:solidFill>
                  <a:srgbClr val="0546A2"/>
                </a:solidFill>
                <a:latin typeface="Arial"/>
                <a:cs typeface="Arial"/>
              </a:rPr>
              <a:t>Workshop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weiterempfehlen?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wenn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ja,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wen?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03229" y="3450156"/>
            <a:ext cx="4994612" cy="326330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4290529" y="6844158"/>
            <a:ext cx="476567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Abbildung</a:t>
            </a:r>
            <a:r>
              <a:rPr dirty="0" sz="1900" spc="-50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2: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10" i="1">
                <a:solidFill>
                  <a:srgbClr val="0546A2"/>
                </a:solidFill>
                <a:latin typeface="Arial"/>
                <a:cs typeface="Arial"/>
              </a:rPr>
              <a:t>FernUniversität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-35" i="1">
                <a:solidFill>
                  <a:srgbClr val="0546A2"/>
                </a:solidFill>
                <a:latin typeface="Arial"/>
                <a:cs typeface="Arial"/>
              </a:rPr>
              <a:t>Hagen,</a:t>
            </a:r>
            <a:r>
              <a:rPr dirty="0" sz="1900" spc="-45" i="1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900" spc="65" i="1">
                <a:solidFill>
                  <a:srgbClr val="0546A2"/>
                </a:solidFill>
                <a:latin typeface="Arial"/>
                <a:cs typeface="Arial"/>
              </a:rPr>
              <a:t>2020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8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65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934847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530" b="1">
                <a:solidFill>
                  <a:srgbClr val="0546A2"/>
                </a:solidFill>
                <a:latin typeface="Inter"/>
                <a:cs typeface="Inter"/>
              </a:rPr>
              <a:t>V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e</a:t>
            </a:r>
            <a:r>
              <a:rPr dirty="0" sz="5750" spc="-210" b="1">
                <a:solidFill>
                  <a:srgbClr val="0546A2"/>
                </a:solidFill>
                <a:latin typeface="Inter"/>
                <a:cs typeface="Inter"/>
              </a:rPr>
              <a:t>r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a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b</a:t>
            </a:r>
            <a:r>
              <a:rPr dirty="0" sz="5750" spc="-225" b="1">
                <a:solidFill>
                  <a:srgbClr val="0546A2"/>
                </a:solidFill>
                <a:latin typeface="Inter"/>
                <a:cs typeface="Inter"/>
              </a:rPr>
              <a:t>s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c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h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ie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d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u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n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g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b="1">
                <a:solidFill>
                  <a:srgbClr val="0546A2"/>
                </a:solidFill>
                <a:latin typeface="Inter"/>
                <a:cs typeface="Inter"/>
              </a:rPr>
              <a:t>&amp;</a:t>
            </a:r>
            <a:r>
              <a:rPr dirty="0" sz="5750" spc="-229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Ausblick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43280" y="3918371"/>
            <a:ext cx="10022205" cy="175323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1880"/>
              </a:spcBef>
              <a:buChar char="•"/>
              <a:tabLst>
                <a:tab pos="38925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Workshopmaterialien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stehen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Ihnen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weiterhin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zur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Verfügung</a:t>
            </a:r>
            <a:endParaRPr sz="2700">
              <a:latin typeface="Arial"/>
              <a:cs typeface="Arial"/>
            </a:endParaRPr>
          </a:p>
          <a:p>
            <a:pPr marL="389255" marR="1640205" indent="-377190">
              <a:lnSpc>
                <a:spcPct val="109400"/>
              </a:lnSpc>
              <a:spcBef>
                <a:spcPts val="1485"/>
              </a:spcBef>
              <a:buChar char="•"/>
              <a:tabLst>
                <a:tab pos="389255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Interessierte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wurde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Glossar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05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statistischen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Grundbegriffen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angefertigt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8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45">
                <a:solidFill>
                  <a:srgbClr val="0546A2"/>
                </a:solidFill>
                <a:latin typeface="Arial"/>
                <a:cs typeface="Arial"/>
              </a:rPr>
              <a:t>66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373604" y="3060364"/>
            <a:ext cx="13357225" cy="5633085"/>
          </a:xfrm>
          <a:custGeom>
            <a:avLst/>
            <a:gdLst/>
            <a:ahLst/>
            <a:cxnLst/>
            <a:rect l="l" t="t" r="r" b="b"/>
            <a:pathLst>
              <a:path w="13357225" h="5633084">
                <a:moveTo>
                  <a:pt x="6678445" y="5632844"/>
                </a:moveTo>
                <a:lnTo>
                  <a:pt x="6744628" y="5632708"/>
                </a:lnTo>
                <a:lnTo>
                  <a:pt x="6810658" y="5632303"/>
                </a:lnTo>
                <a:lnTo>
                  <a:pt x="6876532" y="5631629"/>
                </a:lnTo>
                <a:lnTo>
                  <a:pt x="6942247" y="5630687"/>
                </a:lnTo>
                <a:lnTo>
                  <a:pt x="7007799" y="5629479"/>
                </a:lnTo>
                <a:lnTo>
                  <a:pt x="7073187" y="5628005"/>
                </a:lnTo>
                <a:lnTo>
                  <a:pt x="7138407" y="5626269"/>
                </a:lnTo>
                <a:lnTo>
                  <a:pt x="7203455" y="5624269"/>
                </a:lnTo>
                <a:lnTo>
                  <a:pt x="7268330" y="5622008"/>
                </a:lnTo>
                <a:lnTo>
                  <a:pt x="7333028" y="5619487"/>
                </a:lnTo>
                <a:lnTo>
                  <a:pt x="7397546" y="5616707"/>
                </a:lnTo>
                <a:lnTo>
                  <a:pt x="7461882" y="5613670"/>
                </a:lnTo>
                <a:lnTo>
                  <a:pt x="7526032" y="5610376"/>
                </a:lnTo>
                <a:lnTo>
                  <a:pt x="7589993" y="5606828"/>
                </a:lnTo>
                <a:lnTo>
                  <a:pt x="7653763" y="5603025"/>
                </a:lnTo>
                <a:lnTo>
                  <a:pt x="7717338" y="5598970"/>
                </a:lnTo>
                <a:lnTo>
                  <a:pt x="7780716" y="5594663"/>
                </a:lnTo>
                <a:lnTo>
                  <a:pt x="7843893" y="5590106"/>
                </a:lnTo>
                <a:lnTo>
                  <a:pt x="7906867" y="5585301"/>
                </a:lnTo>
                <a:lnTo>
                  <a:pt x="7969634" y="5580248"/>
                </a:lnTo>
                <a:lnTo>
                  <a:pt x="8032193" y="5574948"/>
                </a:lnTo>
                <a:lnTo>
                  <a:pt x="8094539" y="5569403"/>
                </a:lnTo>
                <a:lnTo>
                  <a:pt x="8156669" y="5563615"/>
                </a:lnTo>
                <a:lnTo>
                  <a:pt x="8218582" y="5557583"/>
                </a:lnTo>
                <a:lnTo>
                  <a:pt x="8280274" y="5551311"/>
                </a:lnTo>
                <a:lnTo>
                  <a:pt x="8341741" y="5544798"/>
                </a:lnTo>
                <a:lnTo>
                  <a:pt x="8402982" y="5538046"/>
                </a:lnTo>
                <a:lnTo>
                  <a:pt x="8463992" y="5531057"/>
                </a:lnTo>
                <a:lnTo>
                  <a:pt x="8524770" y="5523831"/>
                </a:lnTo>
                <a:lnTo>
                  <a:pt x="8585312" y="5516370"/>
                </a:lnTo>
                <a:lnTo>
                  <a:pt x="8645615" y="5508675"/>
                </a:lnTo>
                <a:lnTo>
                  <a:pt x="8705676" y="5500748"/>
                </a:lnTo>
                <a:lnTo>
                  <a:pt x="8765492" y="5492589"/>
                </a:lnTo>
                <a:lnTo>
                  <a:pt x="8825061" y="5484199"/>
                </a:lnTo>
                <a:lnTo>
                  <a:pt x="8884379" y="5475581"/>
                </a:lnTo>
                <a:lnTo>
                  <a:pt x="8943444" y="5466735"/>
                </a:lnTo>
                <a:lnTo>
                  <a:pt x="9002252" y="5457663"/>
                </a:lnTo>
                <a:lnTo>
                  <a:pt x="9060801" y="5448365"/>
                </a:lnTo>
                <a:lnTo>
                  <a:pt x="9119087" y="5438844"/>
                </a:lnTo>
                <a:lnTo>
                  <a:pt x="9177108" y="5429100"/>
                </a:lnTo>
                <a:lnTo>
                  <a:pt x="9234860" y="5419134"/>
                </a:lnTo>
                <a:lnTo>
                  <a:pt x="9292341" y="5408948"/>
                </a:lnTo>
                <a:lnTo>
                  <a:pt x="9349548" y="5398543"/>
                </a:lnTo>
                <a:lnTo>
                  <a:pt x="9406478" y="5387920"/>
                </a:lnTo>
                <a:lnTo>
                  <a:pt x="9463128" y="5377081"/>
                </a:lnTo>
                <a:lnTo>
                  <a:pt x="9519494" y="5366027"/>
                </a:lnTo>
                <a:lnTo>
                  <a:pt x="9575575" y="5354758"/>
                </a:lnTo>
                <a:lnTo>
                  <a:pt x="9631366" y="5343277"/>
                </a:lnTo>
                <a:lnTo>
                  <a:pt x="9686866" y="5331584"/>
                </a:lnTo>
                <a:lnTo>
                  <a:pt x="9742070" y="5319681"/>
                </a:lnTo>
                <a:lnTo>
                  <a:pt x="9796977" y="5307569"/>
                </a:lnTo>
                <a:lnTo>
                  <a:pt x="9851583" y="5295249"/>
                </a:lnTo>
                <a:lnTo>
                  <a:pt x="9905885" y="5282723"/>
                </a:lnTo>
                <a:lnTo>
                  <a:pt x="9959881" y="5269991"/>
                </a:lnTo>
                <a:lnTo>
                  <a:pt x="10013566" y="5257056"/>
                </a:lnTo>
                <a:lnTo>
                  <a:pt x="10066940" y="5243917"/>
                </a:lnTo>
                <a:lnTo>
                  <a:pt x="10119997" y="5230577"/>
                </a:lnTo>
                <a:lnTo>
                  <a:pt x="10172736" y="5217037"/>
                </a:lnTo>
                <a:lnTo>
                  <a:pt x="10225154" y="5203297"/>
                </a:lnTo>
                <a:lnTo>
                  <a:pt x="10277247" y="5189360"/>
                </a:lnTo>
                <a:lnTo>
                  <a:pt x="10329013" y="5175226"/>
                </a:lnTo>
                <a:lnTo>
                  <a:pt x="10380449" y="5160897"/>
                </a:lnTo>
                <a:lnTo>
                  <a:pt x="10431551" y="5146374"/>
                </a:lnTo>
                <a:lnTo>
                  <a:pt x="10482317" y="5131657"/>
                </a:lnTo>
                <a:lnTo>
                  <a:pt x="10532743" y="5116750"/>
                </a:lnTo>
                <a:lnTo>
                  <a:pt x="10582828" y="5101652"/>
                </a:lnTo>
                <a:lnTo>
                  <a:pt x="10632568" y="5086364"/>
                </a:lnTo>
                <a:lnTo>
                  <a:pt x="10681959" y="5070889"/>
                </a:lnTo>
                <a:lnTo>
                  <a:pt x="10731000" y="5055228"/>
                </a:lnTo>
                <a:lnTo>
                  <a:pt x="10779686" y="5039381"/>
                </a:lnTo>
                <a:lnTo>
                  <a:pt x="10828016" y="5023349"/>
                </a:lnTo>
                <a:lnTo>
                  <a:pt x="10875986" y="5007135"/>
                </a:lnTo>
                <a:lnTo>
                  <a:pt x="10923593" y="4990740"/>
                </a:lnTo>
                <a:lnTo>
                  <a:pt x="10970834" y="4974164"/>
                </a:lnTo>
                <a:lnTo>
                  <a:pt x="11017706" y="4957408"/>
                </a:lnTo>
                <a:lnTo>
                  <a:pt x="11064207" y="4940475"/>
                </a:lnTo>
                <a:lnTo>
                  <a:pt x="11110333" y="4923365"/>
                </a:lnTo>
                <a:lnTo>
                  <a:pt x="11156082" y="4906080"/>
                </a:lnTo>
                <a:lnTo>
                  <a:pt x="11201450" y="4888621"/>
                </a:lnTo>
                <a:lnTo>
                  <a:pt x="11246435" y="4870989"/>
                </a:lnTo>
                <a:lnTo>
                  <a:pt x="11291033" y="4853185"/>
                </a:lnTo>
                <a:lnTo>
                  <a:pt x="11335242" y="4835210"/>
                </a:lnTo>
                <a:lnTo>
                  <a:pt x="11379058" y="4817067"/>
                </a:lnTo>
                <a:lnTo>
                  <a:pt x="11422480" y="4798755"/>
                </a:lnTo>
                <a:lnTo>
                  <a:pt x="11465503" y="4780277"/>
                </a:lnTo>
                <a:lnTo>
                  <a:pt x="11508124" y="4761633"/>
                </a:lnTo>
                <a:lnTo>
                  <a:pt x="11550342" y="4742825"/>
                </a:lnTo>
                <a:lnTo>
                  <a:pt x="11592153" y="4723854"/>
                </a:lnTo>
                <a:lnTo>
                  <a:pt x="11633553" y="4704722"/>
                </a:lnTo>
                <a:lnTo>
                  <a:pt x="11674541" y="4685429"/>
                </a:lnTo>
                <a:lnTo>
                  <a:pt x="11715112" y="4665976"/>
                </a:lnTo>
                <a:lnTo>
                  <a:pt x="11755265" y="4646366"/>
                </a:lnTo>
                <a:lnTo>
                  <a:pt x="11794996" y="4626599"/>
                </a:lnTo>
                <a:lnTo>
                  <a:pt x="11834302" y="4606676"/>
                </a:lnTo>
                <a:lnTo>
                  <a:pt x="11873180" y="4586600"/>
                </a:lnTo>
                <a:lnTo>
                  <a:pt x="11911628" y="4566370"/>
                </a:lnTo>
                <a:lnTo>
                  <a:pt x="11949642" y="4545988"/>
                </a:lnTo>
                <a:lnTo>
                  <a:pt x="11987219" y="4525456"/>
                </a:lnTo>
                <a:lnTo>
                  <a:pt x="12024357" y="4504775"/>
                </a:lnTo>
                <a:lnTo>
                  <a:pt x="12061052" y="4483946"/>
                </a:lnTo>
                <a:lnTo>
                  <a:pt x="12097302" y="4462970"/>
                </a:lnTo>
                <a:lnTo>
                  <a:pt x="12133103" y="4441848"/>
                </a:lnTo>
                <a:lnTo>
                  <a:pt x="12168453" y="4420582"/>
                </a:lnTo>
                <a:lnTo>
                  <a:pt x="12203349" y="4399173"/>
                </a:lnTo>
                <a:lnTo>
                  <a:pt x="12237787" y="4377622"/>
                </a:lnTo>
                <a:lnTo>
                  <a:pt x="12271765" y="4355931"/>
                </a:lnTo>
                <a:lnTo>
                  <a:pt x="12305280" y="4334100"/>
                </a:lnTo>
                <a:lnTo>
                  <a:pt x="12338329" y="4312132"/>
                </a:lnTo>
                <a:lnTo>
                  <a:pt x="12370908" y="4290026"/>
                </a:lnTo>
                <a:lnTo>
                  <a:pt x="12403016" y="4267785"/>
                </a:lnTo>
                <a:lnTo>
                  <a:pt x="12434649" y="4245410"/>
                </a:lnTo>
                <a:lnTo>
                  <a:pt x="12465803" y="4222901"/>
                </a:lnTo>
                <a:lnTo>
                  <a:pt x="12496477" y="4200261"/>
                </a:lnTo>
                <a:lnTo>
                  <a:pt x="12556370" y="4154590"/>
                </a:lnTo>
                <a:lnTo>
                  <a:pt x="12614304" y="4108406"/>
                </a:lnTo>
                <a:lnTo>
                  <a:pt x="12670256" y="4061720"/>
                </a:lnTo>
                <a:lnTo>
                  <a:pt x="12724201" y="4014542"/>
                </a:lnTo>
                <a:lnTo>
                  <a:pt x="12776116" y="3966881"/>
                </a:lnTo>
                <a:lnTo>
                  <a:pt x="12825978" y="3918747"/>
                </a:lnTo>
                <a:lnTo>
                  <a:pt x="12873763" y="3870151"/>
                </a:lnTo>
                <a:lnTo>
                  <a:pt x="12919447" y="3821102"/>
                </a:lnTo>
                <a:lnTo>
                  <a:pt x="12963007" y="3771610"/>
                </a:lnTo>
                <a:lnTo>
                  <a:pt x="13004418" y="3721686"/>
                </a:lnTo>
                <a:lnTo>
                  <a:pt x="13043658" y="3671339"/>
                </a:lnTo>
                <a:lnTo>
                  <a:pt x="13080703" y="3620579"/>
                </a:lnTo>
                <a:lnTo>
                  <a:pt x="13115529" y="3569416"/>
                </a:lnTo>
                <a:lnTo>
                  <a:pt x="13148113" y="3517860"/>
                </a:lnTo>
                <a:lnTo>
                  <a:pt x="13178430" y="3465922"/>
                </a:lnTo>
                <a:lnTo>
                  <a:pt x="13206458" y="3413610"/>
                </a:lnTo>
                <a:lnTo>
                  <a:pt x="13232173" y="3360936"/>
                </a:lnTo>
                <a:lnTo>
                  <a:pt x="13255550" y="3307908"/>
                </a:lnTo>
                <a:lnTo>
                  <a:pt x="13276568" y="3254538"/>
                </a:lnTo>
                <a:lnTo>
                  <a:pt x="13295201" y="3200834"/>
                </a:lnTo>
                <a:lnTo>
                  <a:pt x="13311426" y="3146807"/>
                </a:lnTo>
                <a:lnTo>
                  <a:pt x="13325220" y="3092467"/>
                </a:lnTo>
                <a:lnTo>
                  <a:pt x="13336558" y="3037823"/>
                </a:lnTo>
                <a:lnTo>
                  <a:pt x="13345419" y="2982887"/>
                </a:lnTo>
                <a:lnTo>
                  <a:pt x="13351777" y="2927667"/>
                </a:lnTo>
                <a:lnTo>
                  <a:pt x="13355609" y="2872173"/>
                </a:lnTo>
                <a:lnTo>
                  <a:pt x="13356891" y="2816416"/>
                </a:lnTo>
                <a:lnTo>
                  <a:pt x="13356570" y="2788506"/>
                </a:lnTo>
                <a:lnTo>
                  <a:pt x="13354010" y="2732880"/>
                </a:lnTo>
                <a:lnTo>
                  <a:pt x="13348912" y="2677522"/>
                </a:lnTo>
                <a:lnTo>
                  <a:pt x="13341300" y="2622443"/>
                </a:lnTo>
                <a:lnTo>
                  <a:pt x="13331197" y="2567652"/>
                </a:lnTo>
                <a:lnTo>
                  <a:pt x="13318628" y="2513159"/>
                </a:lnTo>
                <a:lnTo>
                  <a:pt x="13303616" y="2458975"/>
                </a:lnTo>
                <a:lnTo>
                  <a:pt x="13286184" y="2405109"/>
                </a:lnTo>
                <a:lnTo>
                  <a:pt x="13266356" y="2351570"/>
                </a:lnTo>
                <a:lnTo>
                  <a:pt x="13244155" y="2298370"/>
                </a:lnTo>
                <a:lnTo>
                  <a:pt x="13219606" y="2245518"/>
                </a:lnTo>
                <a:lnTo>
                  <a:pt x="13192732" y="2193024"/>
                </a:lnTo>
                <a:lnTo>
                  <a:pt x="13163556" y="2140898"/>
                </a:lnTo>
                <a:lnTo>
                  <a:pt x="13132103" y="2089150"/>
                </a:lnTo>
                <a:lnTo>
                  <a:pt x="13098395" y="2037790"/>
                </a:lnTo>
                <a:lnTo>
                  <a:pt x="13062457" y="1986828"/>
                </a:lnTo>
                <a:lnTo>
                  <a:pt x="13024311" y="1936273"/>
                </a:lnTo>
                <a:lnTo>
                  <a:pt x="12983982" y="1886137"/>
                </a:lnTo>
                <a:lnTo>
                  <a:pt x="12941494" y="1836428"/>
                </a:lnTo>
                <a:lnTo>
                  <a:pt x="12896869" y="1787156"/>
                </a:lnTo>
                <a:lnTo>
                  <a:pt x="12850132" y="1738333"/>
                </a:lnTo>
                <a:lnTo>
                  <a:pt x="12801306" y="1689967"/>
                </a:lnTo>
                <a:lnTo>
                  <a:pt x="12750414" y="1642068"/>
                </a:lnTo>
                <a:lnTo>
                  <a:pt x="12697481" y="1594648"/>
                </a:lnTo>
                <a:lnTo>
                  <a:pt x="12642530" y="1547714"/>
                </a:lnTo>
                <a:lnTo>
                  <a:pt x="12585584" y="1501278"/>
                </a:lnTo>
                <a:lnTo>
                  <a:pt x="12526667" y="1455350"/>
                </a:lnTo>
                <a:lnTo>
                  <a:pt x="12465803" y="1409939"/>
                </a:lnTo>
                <a:lnTo>
                  <a:pt x="12434649" y="1387430"/>
                </a:lnTo>
                <a:lnTo>
                  <a:pt x="12403016" y="1365055"/>
                </a:lnTo>
                <a:lnTo>
                  <a:pt x="12370908" y="1342814"/>
                </a:lnTo>
                <a:lnTo>
                  <a:pt x="12338329" y="1320709"/>
                </a:lnTo>
                <a:lnTo>
                  <a:pt x="12305280" y="1298740"/>
                </a:lnTo>
                <a:lnTo>
                  <a:pt x="12271765" y="1276909"/>
                </a:lnTo>
                <a:lnTo>
                  <a:pt x="12237787" y="1255218"/>
                </a:lnTo>
                <a:lnTo>
                  <a:pt x="12203349" y="1233668"/>
                </a:lnTo>
                <a:lnTo>
                  <a:pt x="12168453" y="1212259"/>
                </a:lnTo>
                <a:lnTo>
                  <a:pt x="12133103" y="1190993"/>
                </a:lnTo>
                <a:lnTo>
                  <a:pt x="12097302" y="1169871"/>
                </a:lnTo>
                <a:lnTo>
                  <a:pt x="12061052" y="1148895"/>
                </a:lnTo>
                <a:lnTo>
                  <a:pt x="12024357" y="1128066"/>
                </a:lnTo>
                <a:lnTo>
                  <a:pt x="11987219" y="1107385"/>
                </a:lnTo>
                <a:lnTo>
                  <a:pt x="11949642" y="1086853"/>
                </a:lnTo>
                <a:lnTo>
                  <a:pt x="11911628" y="1066471"/>
                </a:lnTo>
                <a:lnTo>
                  <a:pt x="11873180" y="1046242"/>
                </a:lnTo>
                <a:lnTo>
                  <a:pt x="11834302" y="1026165"/>
                </a:lnTo>
                <a:lnTo>
                  <a:pt x="11794996" y="1006242"/>
                </a:lnTo>
                <a:lnTo>
                  <a:pt x="11755265" y="986475"/>
                </a:lnTo>
                <a:lnTo>
                  <a:pt x="11715112" y="966865"/>
                </a:lnTo>
                <a:lnTo>
                  <a:pt x="11674541" y="947413"/>
                </a:lnTo>
                <a:lnTo>
                  <a:pt x="11633553" y="928120"/>
                </a:lnTo>
                <a:lnTo>
                  <a:pt x="11592153" y="908987"/>
                </a:lnTo>
                <a:lnTo>
                  <a:pt x="11550342" y="890017"/>
                </a:lnTo>
                <a:lnTo>
                  <a:pt x="11508124" y="871209"/>
                </a:lnTo>
                <a:lnTo>
                  <a:pt x="11465503" y="852565"/>
                </a:lnTo>
                <a:lnTo>
                  <a:pt x="11422480" y="834087"/>
                </a:lnTo>
                <a:lnTo>
                  <a:pt x="11379058" y="815775"/>
                </a:lnTo>
                <a:lnTo>
                  <a:pt x="11335242" y="797632"/>
                </a:lnTo>
                <a:lnTo>
                  <a:pt x="11291033" y="779657"/>
                </a:lnTo>
                <a:lnTo>
                  <a:pt x="11246435" y="761854"/>
                </a:lnTo>
                <a:lnTo>
                  <a:pt x="11201450" y="744221"/>
                </a:lnTo>
                <a:lnTo>
                  <a:pt x="11156082" y="726762"/>
                </a:lnTo>
                <a:lnTo>
                  <a:pt x="11110333" y="709477"/>
                </a:lnTo>
                <a:lnTo>
                  <a:pt x="11064207" y="692367"/>
                </a:lnTo>
                <a:lnTo>
                  <a:pt x="11017706" y="675434"/>
                </a:lnTo>
                <a:lnTo>
                  <a:pt x="10970834" y="658679"/>
                </a:lnTo>
                <a:lnTo>
                  <a:pt x="10923593" y="642103"/>
                </a:lnTo>
                <a:lnTo>
                  <a:pt x="10875986" y="625707"/>
                </a:lnTo>
                <a:lnTo>
                  <a:pt x="10828016" y="609493"/>
                </a:lnTo>
                <a:lnTo>
                  <a:pt x="10779686" y="593462"/>
                </a:lnTo>
                <a:lnTo>
                  <a:pt x="10731000" y="577615"/>
                </a:lnTo>
                <a:lnTo>
                  <a:pt x="10681959" y="561953"/>
                </a:lnTo>
                <a:lnTo>
                  <a:pt x="10632568" y="546478"/>
                </a:lnTo>
                <a:lnTo>
                  <a:pt x="10582828" y="531191"/>
                </a:lnTo>
                <a:lnTo>
                  <a:pt x="10532743" y="516093"/>
                </a:lnTo>
                <a:lnTo>
                  <a:pt x="10482317" y="501185"/>
                </a:lnTo>
                <a:lnTo>
                  <a:pt x="10431551" y="486469"/>
                </a:lnTo>
                <a:lnTo>
                  <a:pt x="10380449" y="471946"/>
                </a:lnTo>
                <a:lnTo>
                  <a:pt x="10329013" y="457617"/>
                </a:lnTo>
                <a:lnTo>
                  <a:pt x="10277247" y="443483"/>
                </a:lnTo>
                <a:lnTo>
                  <a:pt x="10225154" y="429546"/>
                </a:lnTo>
                <a:lnTo>
                  <a:pt x="10172736" y="415806"/>
                </a:lnTo>
                <a:lnTo>
                  <a:pt x="10119997" y="402266"/>
                </a:lnTo>
                <a:lnTo>
                  <a:pt x="10066940" y="388926"/>
                </a:lnTo>
                <a:lnTo>
                  <a:pt x="10013566" y="375787"/>
                </a:lnTo>
                <a:lnTo>
                  <a:pt x="9959881" y="362852"/>
                </a:lnTo>
                <a:lnTo>
                  <a:pt x="9905885" y="350120"/>
                </a:lnTo>
                <a:lnTo>
                  <a:pt x="9851583" y="337594"/>
                </a:lnTo>
                <a:lnTo>
                  <a:pt x="9796977" y="325274"/>
                </a:lnTo>
                <a:lnTo>
                  <a:pt x="9742070" y="313162"/>
                </a:lnTo>
                <a:lnTo>
                  <a:pt x="9686866" y="301259"/>
                </a:lnTo>
                <a:lnTo>
                  <a:pt x="9631366" y="289566"/>
                </a:lnTo>
                <a:lnTo>
                  <a:pt x="9575575" y="278085"/>
                </a:lnTo>
                <a:lnTo>
                  <a:pt x="9519494" y="266816"/>
                </a:lnTo>
                <a:lnTo>
                  <a:pt x="9463128" y="255762"/>
                </a:lnTo>
                <a:lnTo>
                  <a:pt x="9406478" y="244923"/>
                </a:lnTo>
                <a:lnTo>
                  <a:pt x="9349548" y="234300"/>
                </a:lnTo>
                <a:lnTo>
                  <a:pt x="9292341" y="223895"/>
                </a:lnTo>
                <a:lnTo>
                  <a:pt x="9234860" y="213709"/>
                </a:lnTo>
                <a:lnTo>
                  <a:pt x="9177108" y="203743"/>
                </a:lnTo>
                <a:lnTo>
                  <a:pt x="9119087" y="193999"/>
                </a:lnTo>
                <a:lnTo>
                  <a:pt x="9060801" y="184478"/>
                </a:lnTo>
                <a:lnTo>
                  <a:pt x="9002252" y="175180"/>
                </a:lnTo>
                <a:lnTo>
                  <a:pt x="8943444" y="166108"/>
                </a:lnTo>
                <a:lnTo>
                  <a:pt x="8884379" y="157262"/>
                </a:lnTo>
                <a:lnTo>
                  <a:pt x="8825061" y="148644"/>
                </a:lnTo>
                <a:lnTo>
                  <a:pt x="8765492" y="140255"/>
                </a:lnTo>
                <a:lnTo>
                  <a:pt x="8705676" y="132095"/>
                </a:lnTo>
                <a:lnTo>
                  <a:pt x="8645615" y="124168"/>
                </a:lnTo>
                <a:lnTo>
                  <a:pt x="8585312" y="116473"/>
                </a:lnTo>
                <a:lnTo>
                  <a:pt x="8524770" y="109012"/>
                </a:lnTo>
                <a:lnTo>
                  <a:pt x="8463992" y="101786"/>
                </a:lnTo>
                <a:lnTo>
                  <a:pt x="8402982" y="94797"/>
                </a:lnTo>
                <a:lnTo>
                  <a:pt x="8341741" y="88045"/>
                </a:lnTo>
                <a:lnTo>
                  <a:pt x="8280274" y="81532"/>
                </a:lnTo>
                <a:lnTo>
                  <a:pt x="8218582" y="75260"/>
                </a:lnTo>
                <a:lnTo>
                  <a:pt x="8156669" y="69228"/>
                </a:lnTo>
                <a:lnTo>
                  <a:pt x="8094539" y="63440"/>
                </a:lnTo>
                <a:lnTo>
                  <a:pt x="8032193" y="57895"/>
                </a:lnTo>
                <a:lnTo>
                  <a:pt x="7969634" y="52596"/>
                </a:lnTo>
                <a:lnTo>
                  <a:pt x="7906867" y="47542"/>
                </a:lnTo>
                <a:lnTo>
                  <a:pt x="7843893" y="42737"/>
                </a:lnTo>
                <a:lnTo>
                  <a:pt x="7780716" y="38180"/>
                </a:lnTo>
                <a:lnTo>
                  <a:pt x="7717338" y="33873"/>
                </a:lnTo>
                <a:lnTo>
                  <a:pt x="7653763" y="29818"/>
                </a:lnTo>
                <a:lnTo>
                  <a:pt x="7589993" y="26016"/>
                </a:lnTo>
                <a:lnTo>
                  <a:pt x="7526032" y="22467"/>
                </a:lnTo>
                <a:lnTo>
                  <a:pt x="7461882" y="19173"/>
                </a:lnTo>
                <a:lnTo>
                  <a:pt x="7397546" y="16136"/>
                </a:lnTo>
                <a:lnTo>
                  <a:pt x="7333028" y="13356"/>
                </a:lnTo>
                <a:lnTo>
                  <a:pt x="7268330" y="10835"/>
                </a:lnTo>
                <a:lnTo>
                  <a:pt x="7203455" y="8574"/>
                </a:lnTo>
                <a:lnTo>
                  <a:pt x="7138407" y="6575"/>
                </a:lnTo>
                <a:lnTo>
                  <a:pt x="7073187" y="4838"/>
                </a:lnTo>
                <a:lnTo>
                  <a:pt x="7007799" y="3365"/>
                </a:lnTo>
                <a:lnTo>
                  <a:pt x="6942247" y="2156"/>
                </a:lnTo>
                <a:lnTo>
                  <a:pt x="6876532" y="1215"/>
                </a:lnTo>
                <a:lnTo>
                  <a:pt x="6810658" y="540"/>
                </a:lnTo>
                <a:lnTo>
                  <a:pt x="6744628" y="135"/>
                </a:lnTo>
                <a:lnTo>
                  <a:pt x="6678445" y="0"/>
                </a:lnTo>
                <a:lnTo>
                  <a:pt x="6612262" y="135"/>
                </a:lnTo>
                <a:lnTo>
                  <a:pt x="6546232" y="540"/>
                </a:lnTo>
                <a:lnTo>
                  <a:pt x="6480359" y="1215"/>
                </a:lnTo>
                <a:lnTo>
                  <a:pt x="6414644" y="2156"/>
                </a:lnTo>
                <a:lnTo>
                  <a:pt x="6349091" y="3365"/>
                </a:lnTo>
                <a:lnTo>
                  <a:pt x="6283704" y="4838"/>
                </a:lnTo>
                <a:lnTo>
                  <a:pt x="6218484" y="6575"/>
                </a:lnTo>
                <a:lnTo>
                  <a:pt x="6153436" y="8574"/>
                </a:lnTo>
                <a:lnTo>
                  <a:pt x="6088561" y="10835"/>
                </a:lnTo>
                <a:lnTo>
                  <a:pt x="6023863" y="13356"/>
                </a:lnTo>
                <a:lnTo>
                  <a:pt x="5959344" y="16136"/>
                </a:lnTo>
                <a:lnTo>
                  <a:pt x="5895009" y="19173"/>
                </a:lnTo>
                <a:lnTo>
                  <a:pt x="5830859" y="22467"/>
                </a:lnTo>
                <a:lnTo>
                  <a:pt x="5766898" y="26016"/>
                </a:lnTo>
                <a:lnTo>
                  <a:pt x="5703128" y="29818"/>
                </a:lnTo>
                <a:lnTo>
                  <a:pt x="5639553" y="33873"/>
                </a:lnTo>
                <a:lnTo>
                  <a:pt x="5576175" y="38180"/>
                </a:lnTo>
                <a:lnTo>
                  <a:pt x="5512998" y="42737"/>
                </a:lnTo>
                <a:lnTo>
                  <a:pt x="5450024" y="47542"/>
                </a:lnTo>
                <a:lnTo>
                  <a:pt x="5387256" y="52596"/>
                </a:lnTo>
                <a:lnTo>
                  <a:pt x="5324698" y="57895"/>
                </a:lnTo>
                <a:lnTo>
                  <a:pt x="5262352" y="63440"/>
                </a:lnTo>
                <a:lnTo>
                  <a:pt x="5200221" y="69228"/>
                </a:lnTo>
                <a:lnTo>
                  <a:pt x="5138309" y="75260"/>
                </a:lnTo>
                <a:lnTo>
                  <a:pt x="5076617" y="81532"/>
                </a:lnTo>
                <a:lnTo>
                  <a:pt x="5015150" y="88045"/>
                </a:lnTo>
                <a:lnTo>
                  <a:pt x="4953909" y="94797"/>
                </a:lnTo>
                <a:lnTo>
                  <a:pt x="4892899" y="101786"/>
                </a:lnTo>
                <a:lnTo>
                  <a:pt x="4832121" y="109012"/>
                </a:lnTo>
                <a:lnTo>
                  <a:pt x="4771579" y="116473"/>
                </a:lnTo>
                <a:lnTo>
                  <a:pt x="4711276" y="124168"/>
                </a:lnTo>
                <a:lnTo>
                  <a:pt x="4651215" y="132095"/>
                </a:lnTo>
                <a:lnTo>
                  <a:pt x="4591399" y="140255"/>
                </a:lnTo>
                <a:lnTo>
                  <a:pt x="4531830" y="148644"/>
                </a:lnTo>
                <a:lnTo>
                  <a:pt x="4472511" y="157262"/>
                </a:lnTo>
                <a:lnTo>
                  <a:pt x="4413447" y="166108"/>
                </a:lnTo>
                <a:lnTo>
                  <a:pt x="4354639" y="175180"/>
                </a:lnTo>
                <a:lnTo>
                  <a:pt x="4296090" y="184478"/>
                </a:lnTo>
                <a:lnTo>
                  <a:pt x="4237804" y="193999"/>
                </a:lnTo>
                <a:lnTo>
                  <a:pt x="4179783" y="203743"/>
                </a:lnTo>
                <a:lnTo>
                  <a:pt x="4122031" y="213709"/>
                </a:lnTo>
                <a:lnTo>
                  <a:pt x="4064549" y="223895"/>
                </a:lnTo>
                <a:lnTo>
                  <a:pt x="4007342" y="234300"/>
                </a:lnTo>
                <a:lnTo>
                  <a:pt x="3950413" y="244923"/>
                </a:lnTo>
                <a:lnTo>
                  <a:pt x="3893763" y="255762"/>
                </a:lnTo>
                <a:lnTo>
                  <a:pt x="3837397" y="266816"/>
                </a:lnTo>
                <a:lnTo>
                  <a:pt x="3781316" y="278085"/>
                </a:lnTo>
                <a:lnTo>
                  <a:pt x="3725525" y="289566"/>
                </a:lnTo>
                <a:lnTo>
                  <a:pt x="3670025" y="301259"/>
                </a:lnTo>
                <a:lnTo>
                  <a:pt x="3614820" y="313162"/>
                </a:lnTo>
                <a:lnTo>
                  <a:pt x="3559914" y="325274"/>
                </a:lnTo>
                <a:lnTo>
                  <a:pt x="3505308" y="337594"/>
                </a:lnTo>
                <a:lnTo>
                  <a:pt x="3451006" y="350120"/>
                </a:lnTo>
                <a:lnTo>
                  <a:pt x="3397010" y="362852"/>
                </a:lnTo>
                <a:lnTo>
                  <a:pt x="3343324" y="375787"/>
                </a:lnTo>
                <a:lnTo>
                  <a:pt x="3289951" y="388926"/>
                </a:lnTo>
                <a:lnTo>
                  <a:pt x="3236893" y="402266"/>
                </a:lnTo>
                <a:lnTo>
                  <a:pt x="3184154" y="415806"/>
                </a:lnTo>
                <a:lnTo>
                  <a:pt x="3131737" y="429546"/>
                </a:lnTo>
                <a:lnTo>
                  <a:pt x="3079644" y="443483"/>
                </a:lnTo>
                <a:lnTo>
                  <a:pt x="3027878" y="457617"/>
                </a:lnTo>
                <a:lnTo>
                  <a:pt x="2976442" y="471946"/>
                </a:lnTo>
                <a:lnTo>
                  <a:pt x="2925340" y="486469"/>
                </a:lnTo>
                <a:lnTo>
                  <a:pt x="2874574" y="501185"/>
                </a:lnTo>
                <a:lnTo>
                  <a:pt x="2824147" y="516093"/>
                </a:lnTo>
                <a:lnTo>
                  <a:pt x="2774063" y="531191"/>
                </a:lnTo>
                <a:lnTo>
                  <a:pt x="2724323" y="546478"/>
                </a:lnTo>
                <a:lnTo>
                  <a:pt x="2674932" y="561953"/>
                </a:lnTo>
                <a:lnTo>
                  <a:pt x="2625891" y="577615"/>
                </a:lnTo>
                <a:lnTo>
                  <a:pt x="2577205" y="593462"/>
                </a:lnTo>
                <a:lnTo>
                  <a:pt x="2528875" y="609493"/>
                </a:lnTo>
                <a:lnTo>
                  <a:pt x="2480905" y="625707"/>
                </a:lnTo>
                <a:lnTo>
                  <a:pt x="2433298" y="642103"/>
                </a:lnTo>
                <a:lnTo>
                  <a:pt x="2386057" y="658679"/>
                </a:lnTo>
                <a:lnTo>
                  <a:pt x="2339184" y="675434"/>
                </a:lnTo>
                <a:lnTo>
                  <a:pt x="2292684" y="692367"/>
                </a:lnTo>
                <a:lnTo>
                  <a:pt x="2246557" y="709477"/>
                </a:lnTo>
                <a:lnTo>
                  <a:pt x="2200809" y="726762"/>
                </a:lnTo>
                <a:lnTo>
                  <a:pt x="2155441" y="744221"/>
                </a:lnTo>
                <a:lnTo>
                  <a:pt x="2110456" y="761854"/>
                </a:lnTo>
                <a:lnTo>
                  <a:pt x="2065858" y="779657"/>
                </a:lnTo>
                <a:lnTo>
                  <a:pt x="2021649" y="797632"/>
                </a:lnTo>
                <a:lnTo>
                  <a:pt x="1977832" y="815775"/>
                </a:lnTo>
                <a:lnTo>
                  <a:pt x="1934411" y="834087"/>
                </a:lnTo>
                <a:lnTo>
                  <a:pt x="1891388" y="852565"/>
                </a:lnTo>
                <a:lnTo>
                  <a:pt x="1848766" y="871209"/>
                </a:lnTo>
                <a:lnTo>
                  <a:pt x="1806549" y="890017"/>
                </a:lnTo>
                <a:lnTo>
                  <a:pt x="1764738" y="908987"/>
                </a:lnTo>
                <a:lnTo>
                  <a:pt x="1723337" y="928120"/>
                </a:lnTo>
                <a:lnTo>
                  <a:pt x="1682350" y="947413"/>
                </a:lnTo>
                <a:lnTo>
                  <a:pt x="1641778" y="966865"/>
                </a:lnTo>
                <a:lnTo>
                  <a:pt x="1601626" y="986475"/>
                </a:lnTo>
                <a:lnTo>
                  <a:pt x="1561895" y="1006242"/>
                </a:lnTo>
                <a:lnTo>
                  <a:pt x="1522589" y="1026165"/>
                </a:lnTo>
                <a:lnTo>
                  <a:pt x="1483710" y="1046242"/>
                </a:lnTo>
                <a:lnTo>
                  <a:pt x="1445263" y="1066471"/>
                </a:lnTo>
                <a:lnTo>
                  <a:pt x="1407249" y="1086853"/>
                </a:lnTo>
                <a:lnTo>
                  <a:pt x="1369672" y="1107385"/>
                </a:lnTo>
                <a:lnTo>
                  <a:pt x="1332534" y="1128066"/>
                </a:lnTo>
                <a:lnTo>
                  <a:pt x="1295839" y="1148895"/>
                </a:lnTo>
                <a:lnTo>
                  <a:pt x="1259589" y="1169871"/>
                </a:lnTo>
                <a:lnTo>
                  <a:pt x="1223788" y="1190993"/>
                </a:lnTo>
                <a:lnTo>
                  <a:pt x="1188438" y="1212259"/>
                </a:lnTo>
                <a:lnTo>
                  <a:pt x="1153542" y="1233668"/>
                </a:lnTo>
                <a:lnTo>
                  <a:pt x="1119104" y="1255218"/>
                </a:lnTo>
                <a:lnTo>
                  <a:pt x="1085126" y="1276909"/>
                </a:lnTo>
                <a:lnTo>
                  <a:pt x="1051611" y="1298740"/>
                </a:lnTo>
                <a:lnTo>
                  <a:pt x="1018562" y="1320709"/>
                </a:lnTo>
                <a:lnTo>
                  <a:pt x="985982" y="1342814"/>
                </a:lnTo>
                <a:lnTo>
                  <a:pt x="953875" y="1365055"/>
                </a:lnTo>
                <a:lnTo>
                  <a:pt x="922242" y="1387430"/>
                </a:lnTo>
                <a:lnTo>
                  <a:pt x="891087" y="1409939"/>
                </a:lnTo>
                <a:lnTo>
                  <a:pt x="860413" y="1432579"/>
                </a:lnTo>
                <a:lnTo>
                  <a:pt x="800520" y="1478250"/>
                </a:lnTo>
                <a:lnTo>
                  <a:pt x="742586" y="1524433"/>
                </a:lnTo>
                <a:lnTo>
                  <a:pt x="686635" y="1571119"/>
                </a:lnTo>
                <a:lnTo>
                  <a:pt x="632690" y="1618298"/>
                </a:lnTo>
                <a:lnTo>
                  <a:pt x="580774" y="1665958"/>
                </a:lnTo>
                <a:lnTo>
                  <a:pt x="530912" y="1714092"/>
                </a:lnTo>
                <a:lnTo>
                  <a:pt x="483128" y="1762688"/>
                </a:lnTo>
                <a:lnTo>
                  <a:pt x="437444" y="1811737"/>
                </a:lnTo>
                <a:lnTo>
                  <a:pt x="393884" y="1861228"/>
                </a:lnTo>
                <a:lnTo>
                  <a:pt x="352473" y="1911152"/>
                </a:lnTo>
                <a:lnTo>
                  <a:pt x="313232" y="1961499"/>
                </a:lnTo>
                <a:lnTo>
                  <a:pt x="276188" y="2012259"/>
                </a:lnTo>
                <a:lnTo>
                  <a:pt x="241362" y="2063421"/>
                </a:lnTo>
                <a:lnTo>
                  <a:pt x="208778" y="2114976"/>
                </a:lnTo>
                <a:lnTo>
                  <a:pt x="178460" y="2166915"/>
                </a:lnTo>
                <a:lnTo>
                  <a:pt x="150433" y="2219226"/>
                </a:lnTo>
                <a:lnTo>
                  <a:pt x="124718" y="2271900"/>
                </a:lnTo>
                <a:lnTo>
                  <a:pt x="101340" y="2324927"/>
                </a:lnTo>
                <a:lnTo>
                  <a:pt x="80323" y="2378298"/>
                </a:lnTo>
                <a:lnTo>
                  <a:pt x="61690" y="2432001"/>
                </a:lnTo>
                <a:lnTo>
                  <a:pt x="45465" y="2486028"/>
                </a:lnTo>
                <a:lnTo>
                  <a:pt x="31671" y="2540368"/>
                </a:lnTo>
                <a:lnTo>
                  <a:pt x="20332" y="2595011"/>
                </a:lnTo>
                <a:lnTo>
                  <a:pt x="11472" y="2649947"/>
                </a:lnTo>
                <a:lnTo>
                  <a:pt x="5114" y="2705167"/>
                </a:lnTo>
                <a:lnTo>
                  <a:pt x="1282" y="2760660"/>
                </a:lnTo>
                <a:lnTo>
                  <a:pt x="0" y="2816416"/>
                </a:lnTo>
                <a:lnTo>
                  <a:pt x="321" y="2844327"/>
                </a:lnTo>
                <a:lnTo>
                  <a:pt x="2881" y="2899953"/>
                </a:lnTo>
                <a:lnTo>
                  <a:pt x="7979" y="2955311"/>
                </a:lnTo>
                <a:lnTo>
                  <a:pt x="15591" y="3010391"/>
                </a:lnTo>
                <a:lnTo>
                  <a:pt x="25693" y="3065182"/>
                </a:lnTo>
                <a:lnTo>
                  <a:pt x="38263" y="3119675"/>
                </a:lnTo>
                <a:lnTo>
                  <a:pt x="53275" y="3173860"/>
                </a:lnTo>
                <a:lnTo>
                  <a:pt x="70707" y="3227727"/>
                </a:lnTo>
                <a:lnTo>
                  <a:pt x="90535" y="3281265"/>
                </a:lnTo>
                <a:lnTo>
                  <a:pt x="112736" y="3334466"/>
                </a:lnTo>
                <a:lnTo>
                  <a:pt x="137285" y="3387318"/>
                </a:lnTo>
                <a:lnTo>
                  <a:pt x="164159" y="3439812"/>
                </a:lnTo>
                <a:lnTo>
                  <a:pt x="193334" y="3491938"/>
                </a:lnTo>
                <a:lnTo>
                  <a:pt x="224788" y="3543687"/>
                </a:lnTo>
                <a:lnTo>
                  <a:pt x="258496" y="3595047"/>
                </a:lnTo>
                <a:lnTo>
                  <a:pt x="294434" y="3646010"/>
                </a:lnTo>
                <a:lnTo>
                  <a:pt x="332580" y="3696565"/>
                </a:lnTo>
                <a:lnTo>
                  <a:pt x="372908" y="3746701"/>
                </a:lnTo>
                <a:lnTo>
                  <a:pt x="415397" y="3796411"/>
                </a:lnTo>
                <a:lnTo>
                  <a:pt x="460022" y="3845682"/>
                </a:lnTo>
                <a:lnTo>
                  <a:pt x="506759" y="3894506"/>
                </a:lnTo>
                <a:lnTo>
                  <a:pt x="555585" y="3942872"/>
                </a:lnTo>
                <a:lnTo>
                  <a:pt x="606477" y="3990771"/>
                </a:lnTo>
                <a:lnTo>
                  <a:pt x="659410" y="4038192"/>
                </a:lnTo>
                <a:lnTo>
                  <a:pt x="714361" y="4085125"/>
                </a:lnTo>
                <a:lnTo>
                  <a:pt x="771307" y="4131561"/>
                </a:lnTo>
                <a:lnTo>
                  <a:pt x="830223" y="4177490"/>
                </a:lnTo>
                <a:lnTo>
                  <a:pt x="891087" y="4222901"/>
                </a:lnTo>
                <a:lnTo>
                  <a:pt x="922242" y="4245410"/>
                </a:lnTo>
                <a:lnTo>
                  <a:pt x="953875" y="4267785"/>
                </a:lnTo>
                <a:lnTo>
                  <a:pt x="985982" y="4290026"/>
                </a:lnTo>
                <a:lnTo>
                  <a:pt x="1018562" y="4312132"/>
                </a:lnTo>
                <a:lnTo>
                  <a:pt x="1051611" y="4334100"/>
                </a:lnTo>
                <a:lnTo>
                  <a:pt x="1085126" y="4355931"/>
                </a:lnTo>
                <a:lnTo>
                  <a:pt x="1119104" y="4377622"/>
                </a:lnTo>
                <a:lnTo>
                  <a:pt x="1153542" y="4399173"/>
                </a:lnTo>
                <a:lnTo>
                  <a:pt x="1188438" y="4420582"/>
                </a:lnTo>
                <a:lnTo>
                  <a:pt x="1223788" y="4441848"/>
                </a:lnTo>
                <a:lnTo>
                  <a:pt x="1259589" y="4462970"/>
                </a:lnTo>
                <a:lnTo>
                  <a:pt x="1295839" y="4483946"/>
                </a:lnTo>
                <a:lnTo>
                  <a:pt x="1332534" y="4504775"/>
                </a:lnTo>
                <a:lnTo>
                  <a:pt x="1369672" y="4525456"/>
                </a:lnTo>
                <a:lnTo>
                  <a:pt x="1407249" y="4545988"/>
                </a:lnTo>
                <a:lnTo>
                  <a:pt x="1445263" y="4566370"/>
                </a:lnTo>
                <a:lnTo>
                  <a:pt x="1483710" y="4586600"/>
                </a:lnTo>
                <a:lnTo>
                  <a:pt x="1522589" y="4606676"/>
                </a:lnTo>
                <a:lnTo>
                  <a:pt x="1561895" y="4626599"/>
                </a:lnTo>
                <a:lnTo>
                  <a:pt x="1601626" y="4646366"/>
                </a:lnTo>
                <a:lnTo>
                  <a:pt x="1641778" y="4665976"/>
                </a:lnTo>
                <a:lnTo>
                  <a:pt x="1682350" y="4685429"/>
                </a:lnTo>
                <a:lnTo>
                  <a:pt x="1723337" y="4704722"/>
                </a:lnTo>
                <a:lnTo>
                  <a:pt x="1764738" y="4723854"/>
                </a:lnTo>
                <a:lnTo>
                  <a:pt x="1806549" y="4742825"/>
                </a:lnTo>
                <a:lnTo>
                  <a:pt x="1848766" y="4761633"/>
                </a:lnTo>
                <a:lnTo>
                  <a:pt x="1891388" y="4780277"/>
                </a:lnTo>
                <a:lnTo>
                  <a:pt x="1934411" y="4798755"/>
                </a:lnTo>
                <a:lnTo>
                  <a:pt x="1977832" y="4817067"/>
                </a:lnTo>
                <a:lnTo>
                  <a:pt x="2021649" y="4835210"/>
                </a:lnTo>
                <a:lnTo>
                  <a:pt x="2065858" y="4853185"/>
                </a:lnTo>
                <a:lnTo>
                  <a:pt x="2110456" y="4870989"/>
                </a:lnTo>
                <a:lnTo>
                  <a:pt x="2155441" y="4888621"/>
                </a:lnTo>
                <a:lnTo>
                  <a:pt x="2200809" y="4906080"/>
                </a:lnTo>
                <a:lnTo>
                  <a:pt x="2246557" y="4923365"/>
                </a:lnTo>
                <a:lnTo>
                  <a:pt x="2292684" y="4940475"/>
                </a:lnTo>
                <a:lnTo>
                  <a:pt x="2339184" y="4957408"/>
                </a:lnTo>
                <a:lnTo>
                  <a:pt x="2386057" y="4974164"/>
                </a:lnTo>
                <a:lnTo>
                  <a:pt x="2433298" y="4990740"/>
                </a:lnTo>
                <a:lnTo>
                  <a:pt x="2480905" y="5007135"/>
                </a:lnTo>
                <a:lnTo>
                  <a:pt x="2528875" y="5023349"/>
                </a:lnTo>
                <a:lnTo>
                  <a:pt x="2577205" y="5039381"/>
                </a:lnTo>
                <a:lnTo>
                  <a:pt x="2625891" y="5055228"/>
                </a:lnTo>
                <a:lnTo>
                  <a:pt x="2674932" y="5070889"/>
                </a:lnTo>
                <a:lnTo>
                  <a:pt x="2724323" y="5086364"/>
                </a:lnTo>
                <a:lnTo>
                  <a:pt x="2774063" y="5101652"/>
                </a:lnTo>
                <a:lnTo>
                  <a:pt x="2824147" y="5116750"/>
                </a:lnTo>
                <a:lnTo>
                  <a:pt x="2874574" y="5131657"/>
                </a:lnTo>
                <a:lnTo>
                  <a:pt x="2925340" y="5146374"/>
                </a:lnTo>
                <a:lnTo>
                  <a:pt x="2976442" y="5160897"/>
                </a:lnTo>
                <a:lnTo>
                  <a:pt x="3027878" y="5175226"/>
                </a:lnTo>
                <a:lnTo>
                  <a:pt x="3079644" y="5189360"/>
                </a:lnTo>
                <a:lnTo>
                  <a:pt x="3131737" y="5203297"/>
                </a:lnTo>
                <a:lnTo>
                  <a:pt x="3184154" y="5217037"/>
                </a:lnTo>
                <a:lnTo>
                  <a:pt x="3236893" y="5230577"/>
                </a:lnTo>
                <a:lnTo>
                  <a:pt x="3289951" y="5243917"/>
                </a:lnTo>
                <a:lnTo>
                  <a:pt x="3343324" y="5257056"/>
                </a:lnTo>
                <a:lnTo>
                  <a:pt x="3397010" y="5269991"/>
                </a:lnTo>
                <a:lnTo>
                  <a:pt x="3451006" y="5282723"/>
                </a:lnTo>
                <a:lnTo>
                  <a:pt x="3505308" y="5295249"/>
                </a:lnTo>
                <a:lnTo>
                  <a:pt x="3559914" y="5307569"/>
                </a:lnTo>
                <a:lnTo>
                  <a:pt x="3614820" y="5319681"/>
                </a:lnTo>
                <a:lnTo>
                  <a:pt x="3670025" y="5331584"/>
                </a:lnTo>
                <a:lnTo>
                  <a:pt x="3725525" y="5343277"/>
                </a:lnTo>
                <a:lnTo>
                  <a:pt x="3781316" y="5354758"/>
                </a:lnTo>
                <a:lnTo>
                  <a:pt x="3837397" y="5366027"/>
                </a:lnTo>
                <a:lnTo>
                  <a:pt x="3893763" y="5377081"/>
                </a:lnTo>
                <a:lnTo>
                  <a:pt x="3950413" y="5387920"/>
                </a:lnTo>
                <a:lnTo>
                  <a:pt x="4007342" y="5398543"/>
                </a:lnTo>
                <a:lnTo>
                  <a:pt x="4064549" y="5408948"/>
                </a:lnTo>
                <a:lnTo>
                  <a:pt x="4122031" y="5419134"/>
                </a:lnTo>
                <a:lnTo>
                  <a:pt x="4179783" y="5429100"/>
                </a:lnTo>
                <a:lnTo>
                  <a:pt x="4237804" y="5438844"/>
                </a:lnTo>
                <a:lnTo>
                  <a:pt x="4296090" y="5448365"/>
                </a:lnTo>
                <a:lnTo>
                  <a:pt x="4354639" y="5457663"/>
                </a:lnTo>
                <a:lnTo>
                  <a:pt x="4413447" y="5466735"/>
                </a:lnTo>
                <a:lnTo>
                  <a:pt x="4472511" y="5475581"/>
                </a:lnTo>
                <a:lnTo>
                  <a:pt x="4531830" y="5484199"/>
                </a:lnTo>
                <a:lnTo>
                  <a:pt x="4591399" y="5492589"/>
                </a:lnTo>
                <a:lnTo>
                  <a:pt x="4651215" y="5500748"/>
                </a:lnTo>
                <a:lnTo>
                  <a:pt x="4711276" y="5508675"/>
                </a:lnTo>
                <a:lnTo>
                  <a:pt x="4771579" y="5516370"/>
                </a:lnTo>
                <a:lnTo>
                  <a:pt x="4832121" y="5523831"/>
                </a:lnTo>
                <a:lnTo>
                  <a:pt x="4892899" y="5531057"/>
                </a:lnTo>
                <a:lnTo>
                  <a:pt x="4953909" y="5538046"/>
                </a:lnTo>
                <a:lnTo>
                  <a:pt x="5015150" y="5544798"/>
                </a:lnTo>
                <a:lnTo>
                  <a:pt x="5076617" y="5551311"/>
                </a:lnTo>
                <a:lnTo>
                  <a:pt x="5138309" y="5557583"/>
                </a:lnTo>
                <a:lnTo>
                  <a:pt x="5200221" y="5563615"/>
                </a:lnTo>
                <a:lnTo>
                  <a:pt x="5262352" y="5569403"/>
                </a:lnTo>
                <a:lnTo>
                  <a:pt x="5324698" y="5574948"/>
                </a:lnTo>
                <a:lnTo>
                  <a:pt x="5387256" y="5580248"/>
                </a:lnTo>
                <a:lnTo>
                  <a:pt x="5450024" y="5585301"/>
                </a:lnTo>
                <a:lnTo>
                  <a:pt x="5512998" y="5590106"/>
                </a:lnTo>
                <a:lnTo>
                  <a:pt x="5576175" y="5594663"/>
                </a:lnTo>
                <a:lnTo>
                  <a:pt x="5639553" y="5598970"/>
                </a:lnTo>
                <a:lnTo>
                  <a:pt x="5703128" y="5603025"/>
                </a:lnTo>
                <a:lnTo>
                  <a:pt x="5766898" y="5606828"/>
                </a:lnTo>
                <a:lnTo>
                  <a:pt x="5830859" y="5610376"/>
                </a:lnTo>
                <a:lnTo>
                  <a:pt x="5895009" y="5613670"/>
                </a:lnTo>
                <a:lnTo>
                  <a:pt x="5959344" y="5616707"/>
                </a:lnTo>
                <a:lnTo>
                  <a:pt x="6023863" y="5619487"/>
                </a:lnTo>
                <a:lnTo>
                  <a:pt x="6088561" y="5622008"/>
                </a:lnTo>
                <a:lnTo>
                  <a:pt x="6153436" y="5624269"/>
                </a:lnTo>
                <a:lnTo>
                  <a:pt x="6218484" y="5626269"/>
                </a:lnTo>
                <a:lnTo>
                  <a:pt x="6283704" y="5628005"/>
                </a:lnTo>
                <a:lnTo>
                  <a:pt x="6349091" y="5629479"/>
                </a:lnTo>
                <a:lnTo>
                  <a:pt x="6414644" y="5630687"/>
                </a:lnTo>
                <a:lnTo>
                  <a:pt x="6480359" y="5631629"/>
                </a:lnTo>
                <a:lnTo>
                  <a:pt x="6546232" y="5632303"/>
                </a:lnTo>
                <a:lnTo>
                  <a:pt x="6612262" y="5632708"/>
                </a:lnTo>
                <a:lnTo>
                  <a:pt x="6678445" y="5632844"/>
                </a:lnTo>
                <a:close/>
              </a:path>
            </a:pathLst>
          </a:custGeom>
          <a:ln w="52354">
            <a:solidFill>
              <a:srgbClr val="F8C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436058" y="4527550"/>
            <a:ext cx="9231630" cy="270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9620" marR="5080" indent="-757555">
              <a:lnSpc>
                <a:spcPts val="10720"/>
              </a:lnSpc>
            </a:pPr>
            <a:r>
              <a:rPr dirty="0" sz="8650" spc="-10" i="1">
                <a:solidFill>
                  <a:srgbClr val="0546A2"/>
                </a:solidFill>
                <a:latin typeface="Times New Roman"/>
                <a:cs typeface="Times New Roman"/>
              </a:rPr>
              <a:t>Vielen</a:t>
            </a:r>
            <a:r>
              <a:rPr dirty="0" sz="8650" spc="-36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spc="280" i="1">
                <a:solidFill>
                  <a:srgbClr val="0546A2"/>
                </a:solidFill>
                <a:latin typeface="Times New Roman"/>
                <a:cs typeface="Times New Roman"/>
              </a:rPr>
              <a:t>Dank</a:t>
            </a:r>
            <a:r>
              <a:rPr dirty="0" sz="8650" spc="-35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spc="175" i="1">
                <a:solidFill>
                  <a:srgbClr val="0546A2"/>
                </a:solidFill>
                <a:latin typeface="Times New Roman"/>
                <a:cs typeface="Times New Roman"/>
              </a:rPr>
              <a:t>für</a:t>
            </a:r>
            <a:r>
              <a:rPr dirty="0" sz="8650" spc="-35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spc="-10" i="1">
                <a:solidFill>
                  <a:srgbClr val="0546A2"/>
                </a:solidFill>
                <a:latin typeface="Times New Roman"/>
                <a:cs typeface="Times New Roman"/>
              </a:rPr>
              <a:t>I</a:t>
            </a:r>
            <a:r>
              <a:rPr dirty="0" sz="8650" spc="-60" i="1">
                <a:solidFill>
                  <a:srgbClr val="0546A2"/>
                </a:solidFill>
                <a:latin typeface="Times New Roman"/>
                <a:cs typeface="Times New Roman"/>
              </a:rPr>
              <a:t>h</a:t>
            </a:r>
            <a:r>
              <a:rPr dirty="0" sz="8650" spc="-265" i="1">
                <a:solidFill>
                  <a:srgbClr val="0546A2"/>
                </a:solidFill>
                <a:latin typeface="Times New Roman"/>
                <a:cs typeface="Times New Roman"/>
              </a:rPr>
              <a:t>r</a:t>
            </a:r>
            <a:r>
              <a:rPr dirty="0" sz="8650" spc="250" i="1">
                <a:solidFill>
                  <a:srgbClr val="0546A2"/>
                </a:solidFill>
                <a:latin typeface="Times New Roman"/>
                <a:cs typeface="Times New Roman"/>
              </a:rPr>
              <a:t>e</a:t>
            </a:r>
            <a:r>
              <a:rPr dirty="0" sz="8650" spc="-2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8650" spc="-175" i="1">
                <a:solidFill>
                  <a:srgbClr val="0546A2"/>
                </a:solidFill>
                <a:latin typeface="Times New Roman"/>
                <a:cs typeface="Times New Roman"/>
              </a:rPr>
              <a:t>A</a:t>
            </a:r>
            <a:r>
              <a:rPr dirty="0" sz="8650" spc="45" i="1">
                <a:solidFill>
                  <a:srgbClr val="0546A2"/>
                </a:solidFill>
                <a:latin typeface="Times New Roman"/>
                <a:cs typeface="Times New Roman"/>
              </a:rPr>
              <a:t>u</a:t>
            </a:r>
            <a:r>
              <a:rPr dirty="0" sz="8650" spc="300" i="1">
                <a:solidFill>
                  <a:srgbClr val="0546A2"/>
                </a:solidFill>
                <a:latin typeface="Times New Roman"/>
                <a:cs typeface="Times New Roman"/>
              </a:rPr>
              <a:t>f</a:t>
            </a:r>
            <a:r>
              <a:rPr dirty="0" sz="8650" spc="85" i="1">
                <a:solidFill>
                  <a:srgbClr val="0546A2"/>
                </a:solidFill>
                <a:latin typeface="Times New Roman"/>
                <a:cs typeface="Times New Roman"/>
              </a:rPr>
              <a:t>me</a:t>
            </a:r>
            <a:r>
              <a:rPr dirty="0" sz="8650" spc="-155" i="1">
                <a:solidFill>
                  <a:srgbClr val="0546A2"/>
                </a:solidFill>
                <a:latin typeface="Times New Roman"/>
                <a:cs typeface="Times New Roman"/>
              </a:rPr>
              <a:t>r</a:t>
            </a:r>
            <a:r>
              <a:rPr dirty="0" sz="8650" spc="305" i="1">
                <a:solidFill>
                  <a:srgbClr val="0546A2"/>
                </a:solidFill>
                <a:latin typeface="Times New Roman"/>
                <a:cs typeface="Times New Roman"/>
              </a:rPr>
              <a:t>k</a:t>
            </a:r>
            <a:r>
              <a:rPr dirty="0" sz="8650" spc="175" i="1">
                <a:solidFill>
                  <a:srgbClr val="0546A2"/>
                </a:solidFill>
                <a:latin typeface="Times New Roman"/>
                <a:cs typeface="Times New Roman"/>
              </a:rPr>
              <a:t>s</a:t>
            </a:r>
            <a:r>
              <a:rPr dirty="0" sz="8650" spc="110" i="1">
                <a:solidFill>
                  <a:srgbClr val="0546A2"/>
                </a:solidFill>
                <a:latin typeface="Times New Roman"/>
                <a:cs typeface="Times New Roman"/>
              </a:rPr>
              <a:t>a</a:t>
            </a:r>
            <a:r>
              <a:rPr dirty="0" sz="8650" spc="125" i="1">
                <a:solidFill>
                  <a:srgbClr val="0546A2"/>
                </a:solidFill>
                <a:latin typeface="Times New Roman"/>
                <a:cs typeface="Times New Roman"/>
              </a:rPr>
              <a:t>m</a:t>
            </a:r>
            <a:r>
              <a:rPr dirty="0" sz="8650" spc="10" i="1">
                <a:solidFill>
                  <a:srgbClr val="0546A2"/>
                </a:solidFill>
                <a:latin typeface="Times New Roman"/>
                <a:cs typeface="Times New Roman"/>
              </a:rPr>
              <a:t>k</a:t>
            </a:r>
            <a:r>
              <a:rPr dirty="0" sz="8650" spc="80" i="1">
                <a:solidFill>
                  <a:srgbClr val="0546A2"/>
                </a:solidFill>
                <a:latin typeface="Times New Roman"/>
                <a:cs typeface="Times New Roman"/>
              </a:rPr>
              <a:t>e</a:t>
            </a:r>
            <a:r>
              <a:rPr dirty="0" sz="8650" spc="-20" i="1">
                <a:solidFill>
                  <a:srgbClr val="0546A2"/>
                </a:solidFill>
                <a:latin typeface="Times New Roman"/>
                <a:cs typeface="Times New Roman"/>
              </a:rPr>
              <a:t>i</a:t>
            </a:r>
            <a:r>
              <a:rPr dirty="0" sz="8650" spc="95" i="1">
                <a:solidFill>
                  <a:srgbClr val="0546A2"/>
                </a:solidFill>
                <a:latin typeface="Times New Roman"/>
                <a:cs typeface="Times New Roman"/>
              </a:rPr>
              <a:t>t</a:t>
            </a:r>
            <a:r>
              <a:rPr dirty="0" sz="8650" spc="409" i="1">
                <a:solidFill>
                  <a:srgbClr val="0546A2"/>
                </a:solidFill>
                <a:latin typeface="Times New Roman"/>
                <a:cs typeface="Times New Roman"/>
              </a:rPr>
              <a:t>!</a:t>
            </a:r>
            <a:endParaRPr sz="8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067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67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764411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Literatur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zur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Partizipation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i.d.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 Gesundheitsforschung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02024" y="3212333"/>
            <a:ext cx="7700009" cy="1386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255" marR="5080" indent="-377190">
              <a:lnSpc>
                <a:spcPct val="108300"/>
              </a:lnSpc>
              <a:spcBef>
                <a:spcPts val="100"/>
              </a:spcBef>
              <a:buChar char="•"/>
              <a:tabLst>
                <a:tab pos="389255" algn="l"/>
              </a:tabLst>
            </a:pP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Arnold,</a:t>
            </a:r>
            <a:r>
              <a:rPr dirty="0" sz="16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4">
                <a:solidFill>
                  <a:srgbClr val="0546A2"/>
                </a:solidFill>
                <a:latin typeface="Arial"/>
                <a:cs typeface="Arial"/>
              </a:rPr>
              <a:t>D.,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Glässel,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A.,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Böttger,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0">
                <a:solidFill>
                  <a:srgbClr val="0546A2"/>
                </a:solidFill>
                <a:latin typeface="Arial"/>
                <a:cs typeface="Arial"/>
              </a:rPr>
              <a:t>T.,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Sarma,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5">
                <a:solidFill>
                  <a:srgbClr val="0546A2"/>
                </a:solidFill>
                <a:latin typeface="Arial"/>
                <a:cs typeface="Arial"/>
              </a:rPr>
              <a:t>N.,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Bethmann,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A.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Narimani,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P.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(2022).</a:t>
            </a:r>
            <a:r>
              <a:rPr dirty="0" sz="16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“What</a:t>
            </a:r>
            <a:r>
              <a:rPr dirty="0" sz="16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Do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You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Need?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What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Are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You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Experiencing?”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Relationship</a:t>
            </a:r>
            <a:r>
              <a:rPr dirty="0" sz="1650" spc="5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Building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and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Power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Dynamics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Participatory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Research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Projects: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Critical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Self-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Reflections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Researchers.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International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journal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environmental</a:t>
            </a:r>
            <a:r>
              <a:rPr dirty="0" sz="165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research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and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public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health,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19(15).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https://doi.org/10.3390/ijerph19159336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02024" y="4657315"/>
            <a:ext cx="6654800" cy="111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255" marR="5080" indent="-377190">
              <a:lnSpc>
                <a:spcPct val="108300"/>
              </a:lnSpc>
              <a:spcBef>
                <a:spcPts val="10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Behrisch,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 B.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M.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T.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(2018).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Ko-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Produktion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Wissen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in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Partizipativen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Gesundheitsforschung.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Selke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Öffentliche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Gesellschaftswissenschaften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(S.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307-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321).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Fachmedien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Wiesbaden.</a:t>
            </a:r>
            <a:r>
              <a:rPr dirty="0" sz="1650" spc="3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658-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16710-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3_17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364109" y="4678257"/>
            <a:ext cx="32766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der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02024" y="5830054"/>
            <a:ext cx="7747634" cy="507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255" marR="174625" indent="-377190">
              <a:lnSpc>
                <a:spcPct val="108300"/>
              </a:lnSpc>
              <a:spcBef>
                <a:spcPts val="100"/>
              </a:spcBef>
              <a:buChar char="•"/>
              <a:tabLst>
                <a:tab pos="389255" algn="l"/>
              </a:tabLst>
            </a:pP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Bundesministerium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Bildung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Forschung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BMBF.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(2020).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Digitalisierung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Medizin: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helfen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heilen.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https:/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  <a:hlinkClick r:id="rId4"/>
              </a:rPr>
              <a:t>/www.bmbf.de/bmbf/shareddocs/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kurzmeldungen/de/daten-helfen-heilen.html</a:t>
            </a:r>
            <a:endParaRPr sz="1650">
              <a:latin typeface="Arial"/>
              <a:cs typeface="Arial"/>
            </a:endParaRPr>
          </a:p>
          <a:p>
            <a:pPr marL="389255" marR="140335" indent="-377190">
              <a:lnSpc>
                <a:spcPct val="108300"/>
              </a:lnSpc>
              <a:spcBef>
                <a:spcPts val="655"/>
              </a:spcBef>
              <a:buChar char="•"/>
              <a:tabLst>
                <a:tab pos="389255" algn="l"/>
              </a:tabLst>
            </a:pP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Gigerenzer,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G.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(2022).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Psychologie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Risikos.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Aus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Politik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und</a:t>
            </a:r>
            <a:r>
              <a:rPr dirty="0" sz="1650" spc="5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Zeitgeschichte,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72(23-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25),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26–32.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https:/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  <a:hlinkClick r:id="rId5"/>
              </a:rPr>
              <a:t>/www.bpb.de/shop/zeitschriften/apuz/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risikokompetenz-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2022/</a:t>
            </a:r>
            <a:endParaRPr sz="1650">
              <a:latin typeface="Arial"/>
              <a:cs typeface="Arial"/>
            </a:endParaRPr>
          </a:p>
          <a:p>
            <a:pPr marL="389255" marR="508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Gigerenzer,</a:t>
            </a:r>
            <a:r>
              <a:rPr dirty="0" sz="16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G.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Reinhardt,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A.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(2020).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„Wir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müssen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lernen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mitzudenken,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uns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zu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informieren“.</a:t>
            </a:r>
            <a:r>
              <a:rPr dirty="0" sz="1650" spc="4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https:/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  <a:hlinkClick r:id="rId6"/>
              </a:rPr>
              <a:t>/www.deutschlandfunk.de/risikoforscher-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  <a:hlinkClick r:id="rId6"/>
              </a:rPr>
              <a:t>zu-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  <a:hlinkClick r:id="rId6"/>
              </a:rPr>
              <a:t>covid-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  <a:hlinkClick r:id="rId6"/>
              </a:rPr>
              <a:t>19-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  <a:hlinkClick r:id="rId6"/>
              </a:rPr>
              <a:t>zahlen-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wir-muessen-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lernen-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100.html</a:t>
            </a:r>
            <a:endParaRPr sz="1650">
              <a:latin typeface="Arial"/>
              <a:cs typeface="Arial"/>
            </a:endParaRPr>
          </a:p>
          <a:p>
            <a:pPr marL="389255" marR="259079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Herzberg,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H.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(2020). Partizipation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im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Gesundheitswesen.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Die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Perspektive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von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Patientinnen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Patienten.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Netzwerk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Qualitative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Gesundheitsforschung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Perspektiven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qualitativer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Gesundheitsforschung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50">
                <a:solidFill>
                  <a:srgbClr val="0546A2"/>
                </a:solidFill>
                <a:latin typeface="Arial"/>
                <a:cs typeface="Arial"/>
              </a:rPr>
              <a:t>(1.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Aufl.,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26–36).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Beltz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Juventa.</a:t>
            </a:r>
            <a:endParaRPr sz="1650">
              <a:latin typeface="Arial"/>
              <a:cs typeface="Arial"/>
            </a:endParaRPr>
          </a:p>
          <a:p>
            <a:pPr marL="389255" marR="587375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Houwaart,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S.,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Salm,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Krieger,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T.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(2021).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0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ist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Partizipative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Gesundheitsforschung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welche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Chancen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bietet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organisierte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Selbsthilfe?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(Selbsthilfegruppenjahrbuch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2021).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Gießen.</a:t>
            </a:r>
            <a:endParaRPr sz="165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spcBef>
                <a:spcPts val="819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Nieke,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Eicher,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(2022).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Planung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Durchführung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partizipativer</a:t>
            </a:r>
            <a:endParaRPr sz="1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702707" y="3212333"/>
            <a:ext cx="7694930" cy="7501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9255" marR="419734">
              <a:lnSpc>
                <a:spcPct val="108300"/>
              </a:lnSpc>
              <a:spcBef>
                <a:spcPts val="100"/>
              </a:spcBef>
            </a:pP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Forschungsprojekte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Alternsforschung: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Handbuch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Forschende.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Universität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Zürich,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Zentrum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Gerontologie.</a:t>
            </a:r>
            <a:endParaRPr sz="1650">
              <a:latin typeface="Arial"/>
              <a:cs typeface="Arial"/>
            </a:endParaRPr>
          </a:p>
          <a:p>
            <a:pPr algn="just" marL="388620" indent="-375920">
              <a:lnSpc>
                <a:spcPct val="100000"/>
              </a:lnSpc>
              <a:spcBef>
                <a:spcPts val="819"/>
              </a:spcBef>
              <a:buChar char="•"/>
              <a:tabLst>
                <a:tab pos="388620" algn="l"/>
              </a:tabLst>
            </a:pP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Ries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Marketing.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(2020).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Marketing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Kommunikation.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https://ries-marketing.de/</a:t>
            </a:r>
            <a:endParaRPr sz="1650">
              <a:latin typeface="Arial"/>
              <a:cs typeface="Arial"/>
            </a:endParaRPr>
          </a:p>
          <a:p>
            <a:pPr algn="just" marL="387985" marR="359410" indent="-37592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Schicktanz,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4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(2009).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Zum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Stellenwert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Betroffenheit,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Öffentlichkeit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und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Deliberation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im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empirical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turn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Medizinethik.</a:t>
            </a:r>
            <a:r>
              <a:rPr dirty="0" sz="165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Ethik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Medizin,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21(3), 	223-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234.</a:t>
            </a:r>
            <a:r>
              <a:rPr dirty="0" sz="1650" spc="4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https://doi.org/10.1007/s00481-</a:t>
            </a:r>
            <a:r>
              <a:rPr dirty="0" sz="1650" spc="65">
                <a:solidFill>
                  <a:srgbClr val="0546A2"/>
                </a:solidFill>
                <a:latin typeface="Arial"/>
                <a:cs typeface="Arial"/>
              </a:rPr>
              <a:t>009-</a:t>
            </a:r>
            <a:r>
              <a:rPr dirty="0" sz="1650" spc="70">
                <a:solidFill>
                  <a:srgbClr val="0546A2"/>
                </a:solidFill>
                <a:latin typeface="Arial"/>
                <a:cs typeface="Arial"/>
              </a:rPr>
              <a:t>0020-</a:t>
            </a:r>
            <a:r>
              <a:rPr dirty="0" sz="1650" spc="40">
                <a:solidFill>
                  <a:srgbClr val="0546A2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marL="389255" marR="2413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Schweda,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M.,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Schicktanz,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S.,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Raz,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A.,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Silvers,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A.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(2017).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Beyond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cultural stereotyping: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views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on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end-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of-life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decision making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among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religious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and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secular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persons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the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USA,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Germany,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and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Israel.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BMC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Medical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Ethics,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18:13.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https://doi.org/10.1186/s12910-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017-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0170-</a:t>
            </a:r>
            <a:r>
              <a:rPr dirty="0" sz="1650" spc="40">
                <a:solidFill>
                  <a:srgbClr val="0546A2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  <a:p>
            <a:pPr marL="389255" marR="111125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Stark,</a:t>
            </a:r>
            <a:r>
              <a:rPr dirty="0" sz="16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K.,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Olden,</a:t>
            </a:r>
            <a:r>
              <a:rPr dirty="0" sz="16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M.,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Brandl,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C.,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Dietl,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A.,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Zimmermann,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M.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45">
                <a:solidFill>
                  <a:srgbClr val="0546A2"/>
                </a:solidFill>
                <a:latin typeface="Arial"/>
                <a:cs typeface="Arial"/>
              </a:rPr>
              <a:t>E.,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Schelter,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C.,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...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&amp;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Heid,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I.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M.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(2015).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The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German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80">
                <a:solidFill>
                  <a:srgbClr val="0546A2"/>
                </a:solidFill>
                <a:latin typeface="Arial"/>
                <a:cs typeface="Arial"/>
              </a:rPr>
              <a:t>AugUR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study: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study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protocol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prospective study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to investigate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chronic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diseases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 the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elderly.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BMC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geriatrics, </a:t>
            </a:r>
            <a:r>
              <a:rPr dirty="0" sz="1650" spc="-120">
                <a:solidFill>
                  <a:srgbClr val="0546A2"/>
                </a:solidFill>
                <a:latin typeface="Arial"/>
                <a:cs typeface="Arial"/>
              </a:rPr>
              <a:t>15,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1-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8.</a:t>
            </a:r>
            <a:endParaRPr sz="1650">
              <a:latin typeface="Arial"/>
              <a:cs typeface="Arial"/>
            </a:endParaRPr>
          </a:p>
          <a:p>
            <a:pPr marL="389255" marR="1038225" indent="-377190">
              <a:lnSpc>
                <a:spcPct val="108300"/>
              </a:lnSpc>
              <a:spcBef>
                <a:spcPts val="655"/>
              </a:spcBef>
              <a:buChar char="•"/>
              <a:tabLst>
                <a:tab pos="389255" algn="l"/>
              </a:tabLst>
            </a:pP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Unger,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H.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von.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(2014).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Partizipative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Forschung.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Fachmedien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Wiesbaden.</a:t>
            </a:r>
            <a:r>
              <a:rPr dirty="0" sz="1650" spc="3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https://doi.org/10.1007/978-3-658-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01290-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8</a:t>
            </a:r>
            <a:endParaRPr sz="1650">
              <a:latin typeface="Arial"/>
              <a:cs typeface="Arial"/>
            </a:endParaRPr>
          </a:p>
          <a:p>
            <a:pPr marL="389255" marR="508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Weltärztebund </a:t>
            </a:r>
            <a:r>
              <a:rPr dirty="0" sz="1650" spc="-95">
                <a:solidFill>
                  <a:srgbClr val="0546A2"/>
                </a:solidFill>
                <a:latin typeface="Arial"/>
                <a:cs typeface="Arial"/>
              </a:rPr>
              <a:t>(WMA):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Ethische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Grundsätze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medizinische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Versorgung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am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Menschen.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Deklaration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Helsinki.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Fortaleza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2013.</a:t>
            </a:r>
            <a:endParaRPr sz="1650">
              <a:latin typeface="Arial"/>
              <a:cs typeface="Arial"/>
            </a:endParaRPr>
          </a:p>
          <a:p>
            <a:pPr marL="389255" marR="100965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Winkler,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T.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(2022).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80">
                <a:solidFill>
                  <a:srgbClr val="0546A2"/>
                </a:solidFill>
                <a:latin typeface="Arial"/>
                <a:cs typeface="Arial"/>
              </a:rPr>
              <a:t>AugUR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–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Augenstudie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Universität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Regensburg. Abgerufen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am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23.08.2023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unter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80">
                <a:solidFill>
                  <a:srgbClr val="0546A2"/>
                </a:solidFill>
                <a:latin typeface="Arial"/>
                <a:cs typeface="Arial"/>
              </a:rPr>
              <a:t>URL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https:/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  <a:hlinkClick r:id="rId7"/>
              </a:rPr>
              <a:t>/www.uni-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  <a:hlinkClick r:id="rId7"/>
              </a:rPr>
              <a:t>regensburg.de/medizin/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epidemiologie-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praeventivmedizin/genetische-epidemiologie/augur/index.html</a:t>
            </a:r>
            <a:endParaRPr sz="165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spcBef>
                <a:spcPts val="825"/>
              </a:spcBef>
              <a:buChar char="•"/>
              <a:tabLst>
                <a:tab pos="389255" algn="l"/>
              </a:tabLst>
            </a:pP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M.,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Block,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M.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Unger,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H.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(2007).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Stufen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Partizipation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in</a:t>
            </a:r>
            <a:endParaRPr sz="1650">
              <a:latin typeface="Arial"/>
              <a:cs typeface="Arial"/>
            </a:endParaRPr>
          </a:p>
          <a:p>
            <a:pPr marL="389255" marR="14604">
              <a:lnSpc>
                <a:spcPct val="108300"/>
              </a:lnSpc>
            </a:pP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Gesundheitsförderung.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Gesundheit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Berlin-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Brandenburg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e.V.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(Vorsitz),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13.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bundesweiter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Kongress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Armut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Gesundheit: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Teilhabe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stärken-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Empowerment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fördern-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Gesundheitschancen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verbessern,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Berlin.</a:t>
            </a:r>
            <a:r>
              <a:rPr dirty="0" sz="1650" spc="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https://www.armut-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und-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gesundheit.de/uploads/tx_gbbkongressarchiv/Wright__M.pdf</a:t>
            </a:r>
            <a:endParaRPr sz="165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59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35">
                <a:solidFill>
                  <a:srgbClr val="0546A2"/>
                </a:solidFill>
                <a:latin typeface="Arial"/>
                <a:cs typeface="Arial"/>
              </a:rPr>
              <a:t>68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2985750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Literatur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zum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Thema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Forschungsfrage </a:t>
            </a:r>
            <a:r>
              <a:rPr dirty="0" sz="5750" spc="-155" b="1">
                <a:solidFill>
                  <a:srgbClr val="0546A2"/>
                </a:solidFill>
                <a:latin typeface="Inter"/>
                <a:cs typeface="Inter"/>
              </a:rPr>
              <a:t>(Gruppenarbeit):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02794" y="4542625"/>
            <a:ext cx="7653020" cy="255968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89255" indent="-376555">
              <a:lnSpc>
                <a:spcPct val="100000"/>
              </a:lnSpc>
              <a:spcBef>
                <a:spcPts val="260"/>
              </a:spcBef>
              <a:buChar char="•"/>
              <a:tabLst>
                <a:tab pos="389255" algn="l"/>
              </a:tabLst>
            </a:pP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Döring,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(op.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2016c).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Forschungsthema.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Döring,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Bortz</a:t>
            </a:r>
            <a:endParaRPr sz="1650">
              <a:latin typeface="Arial"/>
              <a:cs typeface="Arial"/>
            </a:endParaRPr>
          </a:p>
          <a:p>
            <a:pPr marL="389255" marR="5080">
              <a:lnSpc>
                <a:spcPct val="108300"/>
              </a:lnSpc>
            </a:pP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Pöschl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Springer-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Lehrbuch.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Forschungsmethoden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Evaluation in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Sozial-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Humanwissenschaften: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194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Abbildungen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167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Tabellen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(5.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vollständig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überarbeitete,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aktualisierte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erweiterte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Aufl.,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143–155).</a:t>
            </a:r>
            <a:endParaRPr sz="16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65"/>
              </a:spcBef>
            </a:pP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 Medizin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Verlag.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 spc="70">
                <a:solidFill>
                  <a:srgbClr val="0546A2"/>
                </a:solidFill>
                <a:latin typeface="Arial"/>
                <a:cs typeface="Arial"/>
              </a:rPr>
              <a:t>642-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41089-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5_5</a:t>
            </a:r>
            <a:endParaRPr sz="1650">
              <a:latin typeface="Arial"/>
              <a:cs typeface="Arial"/>
            </a:endParaRPr>
          </a:p>
          <a:p>
            <a:pPr marL="389255" marR="8382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Sebe-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Opfermann,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A.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(2016).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–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gute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Forschungsfrage?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Dunker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Wege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Forschungsdschungel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(S.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21–36).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Fachmedien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Wiesbaden.</a:t>
            </a:r>
            <a:endParaRPr sz="16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65"/>
              </a:spcBef>
            </a:pP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658-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12095-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5_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978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45">
                <a:solidFill>
                  <a:srgbClr val="0546A2"/>
                </a:solidFill>
                <a:latin typeface="Arial"/>
                <a:cs typeface="Arial"/>
              </a:rPr>
              <a:t>69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3396594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Literatur</a:t>
            </a:r>
            <a:r>
              <a:rPr dirty="0" sz="5750" spc="-16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zur</a:t>
            </a:r>
            <a:r>
              <a:rPr dirty="0" sz="5750" spc="-17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Entwicklung</a:t>
            </a:r>
            <a:r>
              <a:rPr dirty="0" sz="5750" spc="-16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0" b="1">
                <a:solidFill>
                  <a:srgbClr val="0546A2"/>
                </a:solidFill>
                <a:latin typeface="Inter"/>
                <a:cs typeface="Inter"/>
              </a:rPr>
              <a:t>eines 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Erhebungsinstruments</a:t>
            </a:r>
            <a:r>
              <a:rPr dirty="0" sz="5750" spc="-22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(Gruppenarbeit)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091065" y="4542625"/>
            <a:ext cx="7721600" cy="490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255" marR="73025" indent="-377190">
              <a:lnSpc>
                <a:spcPct val="108300"/>
              </a:lnSpc>
              <a:spcBef>
                <a:spcPts val="100"/>
              </a:spcBef>
              <a:buChar char="•"/>
              <a:tabLst>
                <a:tab pos="389255" algn="l"/>
              </a:tabLst>
            </a:pP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Döring,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(op.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2016c).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Untersuchungsdesign.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Döring,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Bortz</a:t>
            </a:r>
            <a:r>
              <a:rPr dirty="0" sz="1650" spc="5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Pöschl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Springer-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Lehrbuch.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Forschungsmethoden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Evaluation in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Sozial-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Humanwissenschaften: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194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Abbildungen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167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Tabellen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(5.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vollständig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überarbeitete,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aktualisierte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erweiterte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Aufl.,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181–220).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Medizin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Verlag.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 spc="70">
                <a:solidFill>
                  <a:srgbClr val="0546A2"/>
                </a:solidFill>
                <a:latin typeface="Arial"/>
                <a:cs typeface="Arial"/>
              </a:rPr>
              <a:t>642-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41089-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5_7</a:t>
            </a:r>
            <a:endParaRPr sz="1650">
              <a:latin typeface="Arial"/>
              <a:cs typeface="Arial"/>
            </a:endParaRPr>
          </a:p>
          <a:p>
            <a:pPr algn="just" marL="387985" marR="5080" indent="-375920">
              <a:lnSpc>
                <a:spcPct val="108300"/>
              </a:lnSpc>
              <a:spcBef>
                <a:spcPts val="655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M-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Pohl.</a:t>
            </a:r>
            <a:r>
              <a:rPr dirty="0" sz="165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(2022).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The</a:t>
            </a:r>
            <a:r>
              <a:rPr dirty="0" sz="165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HLS19-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DIGI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Instrument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to</a:t>
            </a:r>
            <a:r>
              <a:rPr dirty="0" sz="165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measure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Digital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Health</a:t>
            </a:r>
            <a:r>
              <a:rPr dirty="0" sz="1650" spc="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Literacy.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https://m-pohl.net/sites/m-pohl.net/files/inline-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files/Factsheet%20HLS19-DIGI.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	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pdf</a:t>
            </a:r>
            <a:endParaRPr sz="1650">
              <a:latin typeface="Arial"/>
              <a:cs typeface="Arial"/>
            </a:endParaRPr>
          </a:p>
          <a:p>
            <a:pPr marL="389255" marR="2413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Reinecke,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(2019).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Grundlagen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standardisierten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Befragung.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Baur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(Hrsg.),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Handbuch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Methoden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empirischen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Sozialforschung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(S.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717–734).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Springer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Fachmedien</a:t>
            </a:r>
            <a:r>
              <a:rPr dirty="0" sz="1650" spc="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Wiesbaden.</a:t>
            </a:r>
            <a:r>
              <a:rPr dirty="0" sz="1650" spc="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658-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21308-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4_49</a:t>
            </a:r>
            <a:endParaRPr sz="1650">
              <a:latin typeface="Arial"/>
              <a:cs typeface="Arial"/>
            </a:endParaRPr>
          </a:p>
          <a:p>
            <a:pPr marL="389255" marR="594995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Schaeffer,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14">
                <a:solidFill>
                  <a:srgbClr val="0546A2"/>
                </a:solidFill>
                <a:latin typeface="Arial"/>
                <a:cs typeface="Arial"/>
              </a:rPr>
              <a:t>D.,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Gille,</a:t>
            </a:r>
            <a:r>
              <a:rPr dirty="0" sz="16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5">
                <a:solidFill>
                  <a:srgbClr val="0546A2"/>
                </a:solidFill>
                <a:latin typeface="Arial"/>
                <a:cs typeface="Arial"/>
              </a:rPr>
              <a:t>S.,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Berens,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E.-M.,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Griese,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L.,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Klinger,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J.,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Vogt,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D.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&amp;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Hurrelmann,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80">
                <a:solidFill>
                  <a:srgbClr val="0546A2"/>
                </a:solidFill>
                <a:latin typeface="Arial"/>
                <a:cs typeface="Arial"/>
              </a:rPr>
              <a:t>K.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(2023).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Digitale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Gesundheitskompetenz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der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Bevölkerung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Deutschland: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Ergebnisse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HLS-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GER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2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[Digital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Health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Literacy</a:t>
            </a:r>
            <a:r>
              <a:rPr dirty="0" sz="16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the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Population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Germany: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Results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the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HLS-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GER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2].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Gesundheitswesen</a:t>
            </a:r>
            <a:endParaRPr sz="1650">
              <a:latin typeface="Arial"/>
              <a:cs typeface="Arial"/>
            </a:endParaRPr>
          </a:p>
          <a:p>
            <a:pPr marL="389255" marR="334645">
              <a:lnSpc>
                <a:spcPct val="108300"/>
              </a:lnSpc>
            </a:pP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(Bundesverband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Arzte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des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Offentlichen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Gesundheitsdienstes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(Germany),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85(4),</a:t>
            </a:r>
            <a:r>
              <a:rPr dirty="0" sz="1650" spc="114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323–331.</a:t>
            </a:r>
            <a:r>
              <a:rPr dirty="0" sz="1650" spc="1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https://doi.org/10.1055/a-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1670-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7636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4414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70">
                <a:solidFill>
                  <a:srgbClr val="0546A2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3004800" cy="60648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Die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Bedeutung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von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Daten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50" b="1">
                <a:solidFill>
                  <a:srgbClr val="0546A2"/>
                </a:solidFill>
                <a:latin typeface="Inter"/>
                <a:cs typeface="Inter"/>
              </a:rPr>
              <a:t>I</a:t>
            </a:r>
            <a:endParaRPr sz="5750">
              <a:latin typeface="Inter"/>
              <a:cs typeface="Inter"/>
            </a:endParaRPr>
          </a:p>
          <a:p>
            <a:pPr marL="1075055" marR="5080">
              <a:lnSpc>
                <a:spcPct val="100400"/>
              </a:lnSpc>
              <a:spcBef>
                <a:spcPts val="5995"/>
              </a:spcBef>
            </a:pPr>
            <a:r>
              <a:rPr dirty="0" sz="5750" spc="165" i="1">
                <a:solidFill>
                  <a:srgbClr val="0546A2"/>
                </a:solidFill>
                <a:latin typeface="Times New Roman"/>
                <a:cs typeface="Times New Roman"/>
              </a:rPr>
              <a:t>Aber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15" i="1">
                <a:solidFill>
                  <a:srgbClr val="0546A2"/>
                </a:solidFill>
                <a:latin typeface="Times New Roman"/>
                <a:cs typeface="Times New Roman"/>
              </a:rPr>
              <a:t>warum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5" i="1">
                <a:solidFill>
                  <a:srgbClr val="0546A2"/>
                </a:solidFill>
                <a:latin typeface="Times New Roman"/>
                <a:cs typeface="Times New Roman"/>
              </a:rPr>
              <a:t>sollten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00" i="1">
                <a:solidFill>
                  <a:srgbClr val="0546A2"/>
                </a:solidFill>
                <a:latin typeface="Times New Roman"/>
                <a:cs typeface="Times New Roman"/>
              </a:rPr>
              <a:t>Patient*innen </a:t>
            </a:r>
            <a:r>
              <a:rPr dirty="0" sz="5750" spc="220" i="1">
                <a:solidFill>
                  <a:srgbClr val="0546A2"/>
                </a:solidFill>
                <a:latin typeface="Times New Roman"/>
                <a:cs typeface="Times New Roman"/>
              </a:rPr>
              <a:t>speziell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30" i="1">
                <a:solidFill>
                  <a:srgbClr val="0546A2"/>
                </a:solidFill>
                <a:latin typeface="Times New Roman"/>
                <a:cs typeface="Times New Roman"/>
              </a:rPr>
              <a:t>an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80" i="1">
                <a:solidFill>
                  <a:srgbClr val="0546A2"/>
                </a:solidFill>
                <a:latin typeface="Times New Roman"/>
                <a:cs typeface="Times New Roman"/>
              </a:rPr>
              <a:t>Forschungsstudien </a:t>
            </a:r>
            <a:r>
              <a:rPr dirty="0" sz="5750" spc="295" i="1">
                <a:solidFill>
                  <a:srgbClr val="0546A2"/>
                </a:solidFill>
                <a:latin typeface="Times New Roman"/>
                <a:cs typeface="Times New Roman"/>
              </a:rPr>
              <a:t>partizipativ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85" i="1">
                <a:solidFill>
                  <a:srgbClr val="0546A2"/>
                </a:solidFill>
                <a:latin typeface="Times New Roman"/>
                <a:cs typeface="Times New Roman"/>
              </a:rPr>
              <a:t>teilnehmen,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229" i="1">
                <a:solidFill>
                  <a:srgbClr val="0546A2"/>
                </a:solidFill>
                <a:latin typeface="Times New Roman"/>
                <a:cs typeface="Times New Roman"/>
              </a:rPr>
              <a:t>die</a:t>
            </a:r>
            <a:r>
              <a:rPr dirty="0" sz="5750" spc="-6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185" i="1">
                <a:solidFill>
                  <a:srgbClr val="0546A2"/>
                </a:solidFill>
                <a:latin typeface="Times New Roman"/>
                <a:cs typeface="Times New Roman"/>
              </a:rPr>
              <a:t>große </a:t>
            </a:r>
            <a:r>
              <a:rPr dirty="0" sz="5750" spc="380" i="1">
                <a:solidFill>
                  <a:srgbClr val="0546A2"/>
                </a:solidFill>
                <a:latin typeface="Times New Roman"/>
                <a:cs typeface="Times New Roman"/>
              </a:rPr>
              <a:t>Datenmengen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415" i="1">
                <a:solidFill>
                  <a:srgbClr val="0546A2"/>
                </a:solidFill>
                <a:latin typeface="Times New Roman"/>
                <a:cs typeface="Times New Roman"/>
              </a:rPr>
              <a:t>mit</a:t>
            </a:r>
            <a:r>
              <a:rPr dirty="0" sz="5750" spc="-75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25" i="1">
                <a:solidFill>
                  <a:srgbClr val="0546A2"/>
                </a:solidFill>
                <a:latin typeface="Times New Roman"/>
                <a:cs typeface="Times New Roman"/>
              </a:rPr>
              <a:t>komplexen statistischen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355" i="1">
                <a:solidFill>
                  <a:srgbClr val="0546A2"/>
                </a:solidFill>
                <a:latin typeface="Times New Roman"/>
                <a:cs typeface="Times New Roman"/>
              </a:rPr>
              <a:t>Methoden</a:t>
            </a:r>
            <a:r>
              <a:rPr dirty="0" sz="5750" spc="-70" i="1">
                <a:solidFill>
                  <a:srgbClr val="0546A2"/>
                </a:solidFill>
                <a:latin typeface="Times New Roman"/>
                <a:cs typeface="Times New Roman"/>
              </a:rPr>
              <a:t> </a:t>
            </a:r>
            <a:r>
              <a:rPr dirty="0" sz="5750" spc="190" i="1">
                <a:solidFill>
                  <a:srgbClr val="0546A2"/>
                </a:solidFill>
                <a:latin typeface="Times New Roman"/>
                <a:cs typeface="Times New Roman"/>
              </a:rPr>
              <a:t>analysieren?</a:t>
            </a:r>
            <a:endParaRPr sz="5750">
              <a:latin typeface="Times New Roman"/>
              <a:cs typeface="Times New Roman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17882" y="3776307"/>
            <a:ext cx="3769518" cy="3853285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8511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5">
                <a:solidFill>
                  <a:srgbClr val="0546A2"/>
                </a:solidFill>
                <a:latin typeface="Arial"/>
                <a:cs typeface="Arial"/>
              </a:rPr>
              <a:t>70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15753080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215" b="1">
                <a:solidFill>
                  <a:srgbClr val="0546A2"/>
                </a:solidFill>
                <a:latin typeface="Inter"/>
                <a:cs typeface="Inter"/>
              </a:rPr>
              <a:t>Literatur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55" b="1">
                <a:solidFill>
                  <a:srgbClr val="0546A2"/>
                </a:solidFill>
                <a:latin typeface="Inter"/>
                <a:cs typeface="Inter"/>
              </a:rPr>
              <a:t>zu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Erfahrungsmaßen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(Gruppenarbeit)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702794" y="4219499"/>
            <a:ext cx="7653020" cy="580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255" marR="233045" indent="-377190">
              <a:lnSpc>
                <a:spcPct val="108300"/>
              </a:lnSpc>
              <a:spcBef>
                <a:spcPts val="10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Behrisch,</a:t>
            </a:r>
            <a:r>
              <a:rPr dirty="0" sz="16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B.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M.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T.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(2018).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Ko-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Produktion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von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Wissen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der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Partizipativen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Gesundheitsforschung.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Selke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Öffentliche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Gesellschaftswissenschaften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(S.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307–321).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Fachmedien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Wiesbaden.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658-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16710-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3_17</a:t>
            </a:r>
            <a:endParaRPr sz="1650">
              <a:latin typeface="Arial"/>
              <a:cs typeface="Arial"/>
            </a:endParaRPr>
          </a:p>
          <a:p>
            <a:pPr marL="389255" indent="-376555">
              <a:lnSpc>
                <a:spcPct val="100000"/>
              </a:lnSpc>
              <a:spcBef>
                <a:spcPts val="819"/>
              </a:spcBef>
              <a:buChar char="•"/>
              <a:tabLst>
                <a:tab pos="389255" algn="l"/>
              </a:tabLst>
            </a:pP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Döring,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Bortz,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(op.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2016b).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Forschungsthema.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Döring,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Bortz</a:t>
            </a:r>
            <a:endParaRPr sz="1650">
              <a:latin typeface="Arial"/>
              <a:cs typeface="Arial"/>
            </a:endParaRPr>
          </a:p>
          <a:p>
            <a:pPr marL="389255" marR="5080">
              <a:lnSpc>
                <a:spcPct val="108300"/>
              </a:lnSpc>
            </a:pP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Pöschl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Springer-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Lehrbuch.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Forschungsmethoden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Evaluation in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165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Sozial-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Humanwissenschaften: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Mit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194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Abbildungen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167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Tabellen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(5.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vollständig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überarbeitete,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aktualisierte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erweiterte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Aufl.,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S.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143–155).</a:t>
            </a:r>
            <a:endParaRPr sz="16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65"/>
              </a:spcBef>
            </a:pP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 Medizin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Verlag.</a:t>
            </a:r>
            <a:r>
              <a:rPr dirty="0" sz="16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0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 spc="70">
                <a:solidFill>
                  <a:srgbClr val="0546A2"/>
                </a:solidFill>
                <a:latin typeface="Arial"/>
                <a:cs typeface="Arial"/>
              </a:rPr>
              <a:t>642-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41089-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5_5</a:t>
            </a:r>
            <a:endParaRPr sz="1650">
              <a:latin typeface="Arial"/>
              <a:cs typeface="Arial"/>
            </a:endParaRPr>
          </a:p>
          <a:p>
            <a:pPr marL="389255" marR="8382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Sebe-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Opfermann,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0">
                <a:solidFill>
                  <a:srgbClr val="0546A2"/>
                </a:solidFill>
                <a:latin typeface="Arial"/>
                <a:cs typeface="Arial"/>
              </a:rPr>
              <a:t>A.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(2016).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Fragen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0">
                <a:solidFill>
                  <a:srgbClr val="0546A2"/>
                </a:solidFill>
                <a:latin typeface="Arial"/>
                <a:cs typeface="Arial"/>
              </a:rPr>
              <a:t>–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0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ist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eine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gute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Forschungsfrage?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10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N.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Dunker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(Hrsg.),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0">
                <a:solidFill>
                  <a:srgbClr val="0546A2"/>
                </a:solidFill>
                <a:latin typeface="Arial"/>
                <a:cs typeface="Arial"/>
              </a:rPr>
              <a:t>Wege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durch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den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Forschungsdschungel </a:t>
            </a:r>
            <a:r>
              <a:rPr dirty="0" sz="1650" spc="-100">
                <a:solidFill>
                  <a:srgbClr val="0546A2"/>
                </a:solidFill>
                <a:latin typeface="Arial"/>
                <a:cs typeface="Arial"/>
              </a:rPr>
              <a:t>(S.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21–36).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Springer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Fachmedien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Wiesbaden.</a:t>
            </a:r>
            <a:endParaRPr sz="16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60"/>
              </a:spcBef>
            </a:pP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https://doi.org/10.1007/978-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3-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658-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12095-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5_</a:t>
            </a:r>
            <a:endParaRPr sz="1650">
              <a:latin typeface="Arial"/>
              <a:cs typeface="Arial"/>
            </a:endParaRPr>
          </a:p>
          <a:p>
            <a:pPr marL="389255" marR="70612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Steinbeck,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35">
                <a:solidFill>
                  <a:srgbClr val="0546A2"/>
                </a:solidFill>
                <a:latin typeface="Arial"/>
                <a:cs typeface="Arial"/>
              </a:rPr>
              <a:t>V.,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0">
                <a:solidFill>
                  <a:srgbClr val="0546A2"/>
                </a:solidFill>
                <a:latin typeface="Arial"/>
                <a:cs typeface="Arial"/>
              </a:rPr>
              <a:t>Ernst,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85">
                <a:solidFill>
                  <a:srgbClr val="0546A2"/>
                </a:solidFill>
                <a:latin typeface="Arial"/>
                <a:cs typeface="Arial"/>
              </a:rPr>
              <a:t>S.-</a:t>
            </a:r>
            <a:r>
              <a:rPr dirty="0" sz="1650" spc="-75">
                <a:solidFill>
                  <a:srgbClr val="0546A2"/>
                </a:solidFill>
                <a:latin typeface="Arial"/>
                <a:cs typeface="Arial"/>
              </a:rPr>
              <a:t>C.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55">
                <a:solidFill>
                  <a:srgbClr val="0546A2"/>
                </a:solidFill>
                <a:latin typeface="Arial"/>
                <a:cs typeface="Arial"/>
              </a:rPr>
              <a:t>&amp;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45">
                <a:solidFill>
                  <a:srgbClr val="0546A2"/>
                </a:solidFill>
                <a:latin typeface="Arial"/>
                <a:cs typeface="Arial"/>
              </a:rPr>
              <a:t>Pross,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20">
                <a:solidFill>
                  <a:srgbClr val="0546A2"/>
                </a:solidFill>
                <a:latin typeface="Arial"/>
                <a:cs typeface="Arial"/>
              </a:rPr>
              <a:t>C.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(2021).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Patient-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Reported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Outcome </a:t>
            </a:r>
            <a:r>
              <a:rPr dirty="0" sz="1650" spc="-30">
                <a:solidFill>
                  <a:srgbClr val="0546A2"/>
                </a:solidFill>
                <a:latin typeface="Arial"/>
                <a:cs typeface="Arial"/>
              </a:rPr>
              <a:t>Measures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95">
                <a:solidFill>
                  <a:srgbClr val="0546A2"/>
                </a:solidFill>
                <a:latin typeface="Arial"/>
                <a:cs typeface="Arial"/>
              </a:rPr>
              <a:t>(PROMs):</a:t>
            </a:r>
            <a:r>
              <a:rPr dirty="0" sz="165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ein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internationaler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Vergleich. https://doi.org/10.11586/2021053</a:t>
            </a:r>
            <a:endParaRPr sz="1650">
              <a:latin typeface="Arial"/>
              <a:cs typeface="Arial"/>
            </a:endParaRPr>
          </a:p>
          <a:p>
            <a:pPr marL="389255" marR="389890" indent="-377190">
              <a:lnSpc>
                <a:spcPct val="108300"/>
              </a:lnSpc>
              <a:spcBef>
                <a:spcPts val="660"/>
              </a:spcBef>
              <a:buChar char="•"/>
              <a:tabLst>
                <a:tab pos="389255" algn="l"/>
              </a:tabLst>
            </a:pP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Wright,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M. </a:t>
            </a:r>
            <a:r>
              <a:rPr dirty="0" sz="1650" spc="-110">
                <a:solidFill>
                  <a:srgbClr val="0546A2"/>
                </a:solidFill>
                <a:latin typeface="Arial"/>
                <a:cs typeface="Arial"/>
              </a:rPr>
              <a:t>T.</a:t>
            </a:r>
            <a:r>
              <a:rPr dirty="0" sz="165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(2021).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Partizipative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Gesundheitsforschung: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Ursprünge</a:t>
            </a:r>
            <a:r>
              <a:rPr dirty="0" sz="1650" spc="-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und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heutiger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Stand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[Participatory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health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research: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origins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and</a:t>
            </a:r>
            <a:r>
              <a:rPr dirty="0" sz="165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current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trends]. </a:t>
            </a:r>
            <a:r>
              <a:rPr dirty="0" sz="1650" spc="-20">
                <a:solidFill>
                  <a:srgbClr val="0546A2"/>
                </a:solidFill>
                <a:latin typeface="Arial"/>
                <a:cs typeface="Arial"/>
              </a:rPr>
              <a:t>Bundesgesundheitsblatt,</a:t>
            </a:r>
            <a:r>
              <a:rPr dirty="0" sz="165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Gesundheitsforschung,</a:t>
            </a:r>
            <a:r>
              <a:rPr dirty="0" sz="165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25">
                <a:solidFill>
                  <a:srgbClr val="0546A2"/>
                </a:solidFill>
                <a:latin typeface="Arial"/>
                <a:cs typeface="Arial"/>
              </a:rPr>
              <a:t>Gesundheitsschutz,</a:t>
            </a:r>
            <a:r>
              <a:rPr dirty="0" sz="165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1650" spc="-10">
                <a:solidFill>
                  <a:srgbClr val="0546A2"/>
                </a:solidFill>
                <a:latin typeface="Arial"/>
                <a:cs typeface="Arial"/>
              </a:rPr>
              <a:t>64(2), </a:t>
            </a:r>
            <a:r>
              <a:rPr dirty="0" sz="1650" spc="-65">
                <a:solidFill>
                  <a:srgbClr val="0546A2"/>
                </a:solidFill>
                <a:latin typeface="Arial"/>
                <a:cs typeface="Arial"/>
              </a:rPr>
              <a:t>140–145.</a:t>
            </a:r>
            <a:r>
              <a:rPr dirty="0" sz="1650" spc="195">
                <a:solidFill>
                  <a:srgbClr val="0546A2"/>
                </a:solidFill>
                <a:latin typeface="Arial"/>
                <a:cs typeface="Arial"/>
              </a:rPr>
              <a:t>  </a:t>
            </a:r>
            <a:r>
              <a:rPr dirty="0" sz="1650">
                <a:solidFill>
                  <a:srgbClr val="0546A2"/>
                </a:solidFill>
                <a:latin typeface="Arial"/>
                <a:cs typeface="Arial"/>
              </a:rPr>
              <a:t>https://doi.org/10.1007/s00103-020-03264-</a:t>
            </a:r>
            <a:r>
              <a:rPr dirty="0" sz="1650" spc="-50">
                <a:solidFill>
                  <a:srgbClr val="0546A2"/>
                </a:solidFill>
                <a:latin typeface="Arial"/>
                <a:cs typeface="Arial"/>
              </a:rPr>
              <a:t>y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22225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210">
                <a:solidFill>
                  <a:srgbClr val="0546A2"/>
                </a:solidFill>
                <a:latin typeface="Arial"/>
                <a:cs typeface="Arial"/>
              </a:rPr>
              <a:t>71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5182" y="5241588"/>
            <a:ext cx="3622926" cy="356009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9151" y="5241588"/>
            <a:ext cx="4282591" cy="356009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3146" y="5241588"/>
            <a:ext cx="3318569" cy="356009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062484" y="9070550"/>
            <a:ext cx="3488690" cy="117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2150" spc="-65">
                <a:solidFill>
                  <a:srgbClr val="0546A2"/>
                </a:solidFill>
                <a:latin typeface="Arial"/>
                <a:cs typeface="Arial"/>
              </a:rPr>
              <a:t>Dr.</a:t>
            </a:r>
            <a:r>
              <a:rPr dirty="0" sz="2150" spc="-8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Henk</a:t>
            </a:r>
            <a:r>
              <a:rPr dirty="0" sz="2150" spc="-13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J.</a:t>
            </a:r>
            <a:r>
              <a:rPr dirty="0" sz="2150" spc="-10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van</a:t>
            </a:r>
            <a:r>
              <a:rPr dirty="0" sz="2150" spc="-8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0">
                <a:solidFill>
                  <a:srgbClr val="0546A2"/>
                </a:solidFill>
                <a:latin typeface="Arial"/>
                <a:cs typeface="Arial"/>
              </a:rPr>
              <a:t>Gils-Schmidt, </a:t>
            </a:r>
            <a:r>
              <a:rPr dirty="0" sz="2150" spc="-120">
                <a:solidFill>
                  <a:srgbClr val="0546A2"/>
                </a:solidFill>
                <a:latin typeface="Arial"/>
                <a:cs typeface="Arial"/>
              </a:rPr>
              <a:t>B.Sc.</a:t>
            </a:r>
            <a:r>
              <a:rPr dirty="0" sz="215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60">
                <a:solidFill>
                  <a:srgbClr val="0546A2"/>
                </a:solidFill>
                <a:latin typeface="Arial"/>
                <a:cs typeface="Arial"/>
              </a:rPr>
              <a:t>(HAW</a:t>
            </a:r>
            <a:r>
              <a:rPr dirty="0" sz="215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H)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Projektleitung</a:t>
            </a:r>
            <a:endParaRPr sz="2150">
              <a:latin typeface="Atkinson Hyperlegible"/>
              <a:cs typeface="Atkinson Hyperlegibl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83242" y="8933612"/>
            <a:ext cx="4189095" cy="1053465"/>
          </a:xfrm>
          <a:prstGeom prst="rect">
            <a:avLst/>
          </a:prstGeom>
        </p:spPr>
        <p:txBody>
          <a:bodyPr wrap="square" lIns="0" tIns="198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Prof.‘in</a:t>
            </a:r>
            <a:r>
              <a:rPr dirty="0" sz="2150" spc="-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Dr.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Sabine</a:t>
            </a:r>
            <a:r>
              <a:rPr dirty="0" sz="215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60">
                <a:solidFill>
                  <a:srgbClr val="0546A2"/>
                </a:solidFill>
                <a:latin typeface="Arial"/>
                <a:cs typeface="Arial"/>
              </a:rPr>
              <a:t>Wöhlke</a:t>
            </a:r>
            <a:r>
              <a:rPr dirty="0" sz="215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160">
                <a:solidFill>
                  <a:srgbClr val="0546A2"/>
                </a:solidFill>
                <a:latin typeface="Arial"/>
                <a:cs typeface="Arial"/>
              </a:rPr>
              <a:t>(HAW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25">
                <a:solidFill>
                  <a:srgbClr val="0546A2"/>
                </a:solidFill>
                <a:latin typeface="Arial"/>
                <a:cs typeface="Arial"/>
              </a:rPr>
              <a:t>H)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Projektleitung</a:t>
            </a:r>
            <a:endParaRPr sz="2150">
              <a:latin typeface="Atkinson Hyperlegible"/>
              <a:cs typeface="Atkinson Hyperlegibl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840416" y="8933612"/>
            <a:ext cx="3461385" cy="1053465"/>
          </a:xfrm>
          <a:prstGeom prst="rect">
            <a:avLst/>
          </a:prstGeom>
        </p:spPr>
        <p:txBody>
          <a:bodyPr wrap="square" lIns="0" tIns="198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Thomas</a:t>
            </a:r>
            <a:r>
              <a:rPr dirty="0" sz="21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45">
                <a:solidFill>
                  <a:srgbClr val="0546A2"/>
                </a:solidFill>
                <a:latin typeface="Arial"/>
                <a:cs typeface="Arial"/>
              </a:rPr>
              <a:t>Duda </a:t>
            </a:r>
            <a:r>
              <a:rPr dirty="0" sz="2150" spc="-170">
                <a:solidFill>
                  <a:srgbClr val="0546A2"/>
                </a:solidFill>
                <a:latin typeface="Arial"/>
                <a:cs typeface="Arial"/>
              </a:rPr>
              <a:t>(PRO</a:t>
            </a:r>
            <a:r>
              <a:rPr dirty="0" sz="21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55">
                <a:solidFill>
                  <a:srgbClr val="0546A2"/>
                </a:solidFill>
                <a:latin typeface="Arial"/>
                <a:cs typeface="Arial"/>
              </a:rPr>
              <a:t>RETINA)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Projektpartner</a:t>
            </a:r>
            <a:endParaRPr sz="2150">
              <a:latin typeface="Atkinson Hyperlegible"/>
              <a:cs typeface="Atkinson Hyperlegibl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78378" y="1824943"/>
            <a:ext cx="13512800" cy="1784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Entwicklungsteam</a:t>
            </a: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75" b="1">
                <a:solidFill>
                  <a:srgbClr val="0546A2"/>
                </a:solidFill>
                <a:latin typeface="Inter"/>
                <a:cs typeface="Inter"/>
              </a:rPr>
              <a:t>dieser</a:t>
            </a: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0" b="1">
                <a:solidFill>
                  <a:srgbClr val="0546A2"/>
                </a:solidFill>
                <a:latin typeface="Inter"/>
                <a:cs typeface="Inter"/>
              </a:rPr>
              <a:t>Weiterbildung </a:t>
            </a:r>
            <a:r>
              <a:rPr dirty="0" sz="5750" spc="-155" b="1">
                <a:solidFill>
                  <a:srgbClr val="0546A2"/>
                </a:solidFill>
                <a:latin typeface="Inter"/>
                <a:cs typeface="Inter"/>
              </a:rPr>
              <a:t>für</a:t>
            </a:r>
            <a:r>
              <a:rPr dirty="0" sz="5750" spc="-210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40" b="1">
                <a:solidFill>
                  <a:srgbClr val="0546A2"/>
                </a:solidFill>
                <a:latin typeface="Inter"/>
                <a:cs typeface="Inter"/>
              </a:rPr>
              <a:t>Patient*innen</a:t>
            </a:r>
            <a:endParaRPr sz="5750">
              <a:latin typeface="Inter"/>
              <a:cs typeface="Inter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8874" y="4376394"/>
            <a:ext cx="1924922" cy="58324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61505" y="4370008"/>
            <a:ext cx="1937113" cy="58420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88359" y="5241588"/>
            <a:ext cx="3755320" cy="356009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4675654" y="8933884"/>
            <a:ext cx="2369820" cy="1430020"/>
          </a:xfrm>
          <a:prstGeom prst="rect">
            <a:avLst/>
          </a:prstGeom>
        </p:spPr>
        <p:txBody>
          <a:bodyPr wrap="square" lIns="0" tIns="198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Lea</a:t>
            </a:r>
            <a:r>
              <a:rPr dirty="0" sz="2150" spc="-9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150" spc="-40">
                <a:solidFill>
                  <a:srgbClr val="0546A2"/>
                </a:solidFill>
                <a:latin typeface="Arial"/>
                <a:cs typeface="Arial"/>
              </a:rPr>
              <a:t>Koop-</a:t>
            </a:r>
            <a:r>
              <a:rPr dirty="0" sz="2150" spc="-20">
                <a:solidFill>
                  <a:srgbClr val="0546A2"/>
                </a:solidFill>
                <a:latin typeface="Arial"/>
                <a:cs typeface="Arial"/>
              </a:rPr>
              <a:t>Meyer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  <a:spcBef>
                <a:spcPts val="1075"/>
              </a:spcBef>
            </a:pPr>
            <a:r>
              <a:rPr dirty="0" sz="215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Wissenschaftliche Hilfskraft</a:t>
            </a:r>
            <a:endParaRPr sz="2150">
              <a:latin typeface="Atkinson Hyperlegible"/>
              <a:cs typeface="Atkinson Hyperlegible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72013" y="4344084"/>
            <a:ext cx="1934491" cy="58341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53140" y="4166323"/>
            <a:ext cx="1426841" cy="804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5938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0">
                <a:solidFill>
                  <a:srgbClr val="0546A2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913320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Die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Bedeutung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von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Daten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02024" y="3453295"/>
            <a:ext cx="8764905" cy="4946015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Daten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begegnen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uns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überall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und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tagtäglich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im</a:t>
            </a:r>
            <a:r>
              <a:rPr dirty="0" sz="2700" spc="-3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Alltag:</a:t>
            </a:r>
            <a:endParaRPr sz="2700">
              <a:latin typeface="Atkinson Hyperlegible"/>
              <a:cs typeface="Atkinson Hyperlegible"/>
            </a:endParaRPr>
          </a:p>
          <a:p>
            <a:pPr marL="12700" marR="208279">
              <a:lnSpc>
                <a:spcPct val="109400"/>
              </a:lnSpc>
              <a:spcBef>
                <a:spcPts val="148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Beispiel: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Gesundheitsdaten,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bei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jeder</a:t>
            </a:r>
            <a:r>
              <a:rPr dirty="0" sz="2700" spc="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medizinischen Untersuchung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gesammelt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werden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766445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Krankenakten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85"/>
              </a:spcBef>
              <a:buChar char="•"/>
              <a:tabLst>
                <a:tab pos="766445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Labortests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766445" algn="l"/>
              </a:tabLst>
            </a:pP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Umfragen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-&gt;</a:t>
            </a:r>
            <a:r>
              <a:rPr dirty="0" sz="2700" spc="-29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Wo</a:t>
            </a:r>
            <a:r>
              <a:rPr dirty="0" sz="2700" spc="-1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begegnen Ihnen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5">
                <a:solidFill>
                  <a:srgbClr val="0546A2"/>
                </a:solidFill>
                <a:latin typeface="Arial"/>
                <a:cs typeface="Arial"/>
              </a:rPr>
              <a:t>Ihrem</a:t>
            </a:r>
            <a:r>
              <a:rPr dirty="0" sz="2700" spc="-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Alltag?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-&gt;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sind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das</a:t>
            </a:r>
            <a:r>
              <a:rPr dirty="0" sz="2700" spc="1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für</a:t>
            </a:r>
            <a:r>
              <a:rPr dirty="0" sz="2700" spc="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Daten?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17882" y="3776303"/>
            <a:ext cx="3769518" cy="3853285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070701" y="313306"/>
            <a:ext cx="86741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55">
                <a:solidFill>
                  <a:srgbClr val="0546A2"/>
                </a:solidFill>
                <a:latin typeface="Arial"/>
                <a:cs typeface="Arial"/>
              </a:rPr>
              <a:t>Name(n)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054842" y="308380"/>
            <a:ext cx="16192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70">
                <a:solidFill>
                  <a:srgbClr val="0546A2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07635" y="313306"/>
            <a:ext cx="688975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Datum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18414"/>
            <a:ext cx="1837766" cy="49390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546" y="218414"/>
            <a:ext cx="891464" cy="5055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500190" y="313306"/>
            <a:ext cx="130048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0546A2"/>
                </a:solidFill>
                <a:latin typeface="Arial"/>
                <a:cs typeface="Arial"/>
              </a:rPr>
              <a:t>Projektname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8378" y="1824941"/>
            <a:ext cx="9326245" cy="905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750" spc="-130" b="1">
                <a:solidFill>
                  <a:srgbClr val="0546A2"/>
                </a:solidFill>
                <a:latin typeface="Inter"/>
                <a:cs typeface="Inter"/>
              </a:rPr>
              <a:t>Die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85" b="1">
                <a:solidFill>
                  <a:srgbClr val="0546A2"/>
                </a:solidFill>
                <a:latin typeface="Inter"/>
                <a:cs typeface="Inter"/>
              </a:rPr>
              <a:t>Bedeutung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190" b="1">
                <a:solidFill>
                  <a:srgbClr val="0546A2"/>
                </a:solidFill>
                <a:latin typeface="Inter"/>
                <a:cs typeface="Inter"/>
              </a:rPr>
              <a:t>von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00" b="1">
                <a:solidFill>
                  <a:srgbClr val="0546A2"/>
                </a:solidFill>
                <a:latin typeface="Inter"/>
                <a:cs typeface="Inter"/>
              </a:rPr>
              <a:t>Daten</a:t>
            </a:r>
            <a:r>
              <a:rPr dirty="0" sz="5750" spc="-195" b="1">
                <a:solidFill>
                  <a:srgbClr val="0546A2"/>
                </a:solidFill>
                <a:latin typeface="Inter"/>
                <a:cs typeface="Inter"/>
              </a:rPr>
              <a:t> </a:t>
            </a:r>
            <a:r>
              <a:rPr dirty="0" sz="5750" spc="-25" b="1">
                <a:solidFill>
                  <a:srgbClr val="0546A2"/>
                </a:solidFill>
                <a:latin typeface="Inter"/>
                <a:cs typeface="Inter"/>
              </a:rPr>
              <a:t>III</a:t>
            </a:r>
            <a:endParaRPr sz="5750">
              <a:latin typeface="Inter"/>
              <a:cs typeface="Inter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04575" y="3438649"/>
            <a:ext cx="13148310" cy="622300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Immer</a:t>
            </a:r>
            <a:r>
              <a:rPr dirty="0" sz="2700" spc="-3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häufiger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müssen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wir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Risiken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abwägen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und</a:t>
            </a:r>
            <a:r>
              <a:rPr dirty="0" sz="2700" spc="-25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b="1">
                <a:solidFill>
                  <a:srgbClr val="0546A2"/>
                </a:solidFill>
                <a:latin typeface="Atkinson Hyperlegible"/>
                <a:cs typeface="Atkinson Hyperlegible"/>
              </a:rPr>
              <a:t>Entscheidungen</a:t>
            </a:r>
            <a:r>
              <a:rPr dirty="0" sz="2700" spc="-20" b="1">
                <a:solidFill>
                  <a:srgbClr val="0546A2"/>
                </a:solidFill>
                <a:latin typeface="Atkinson Hyperlegible"/>
                <a:cs typeface="Atkinson Hyperlegible"/>
              </a:rPr>
              <a:t> </a:t>
            </a:r>
            <a:r>
              <a:rPr dirty="0" sz="2700" spc="-10" b="1">
                <a:solidFill>
                  <a:srgbClr val="0546A2"/>
                </a:solidFill>
                <a:latin typeface="Atkinson Hyperlegible"/>
                <a:cs typeface="Atkinson Hyperlegible"/>
              </a:rPr>
              <a:t>treffen</a:t>
            </a:r>
            <a:endParaRPr sz="2700">
              <a:latin typeface="Atkinson Hyperlegible"/>
              <a:cs typeface="Atkinson Hyperlegible"/>
            </a:endParaRPr>
          </a:p>
          <a:p>
            <a:pPr marL="766445" indent="-377190">
              <a:lnSpc>
                <a:spcPct val="100000"/>
              </a:lnSpc>
              <a:spcBef>
                <a:spcPts val="1789"/>
              </a:spcBef>
              <a:buChar char="•"/>
              <a:tabLst>
                <a:tab pos="766445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Wetterberichte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Regenwahrscheinlichkeiten</a:t>
            </a:r>
            <a:endParaRPr sz="2700">
              <a:latin typeface="Arial"/>
              <a:cs typeface="Arial"/>
            </a:endParaRPr>
          </a:p>
          <a:p>
            <a:pPr lvl="1" marL="1143000" indent="-376555">
              <a:lnSpc>
                <a:spcPct val="100000"/>
              </a:lnSpc>
              <a:spcBef>
                <a:spcPts val="1790"/>
              </a:spcBef>
              <a:buChar char="-"/>
              <a:tabLst>
                <a:tab pos="114300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planen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einen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Ausflug: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Museum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6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Wald?</a:t>
            </a:r>
            <a:endParaRPr sz="2700">
              <a:latin typeface="Arial"/>
              <a:cs typeface="Arial"/>
            </a:endParaRPr>
          </a:p>
          <a:p>
            <a:pPr lvl="1" marL="1143000" indent="-376555">
              <a:lnSpc>
                <a:spcPct val="100000"/>
              </a:lnSpc>
              <a:spcBef>
                <a:spcPts val="1785"/>
              </a:spcBef>
              <a:buChar char="-"/>
              <a:tabLst>
                <a:tab pos="114300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prüfen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 Regen-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Sonnenwahrscheinlichkeit</a:t>
            </a:r>
            <a:endParaRPr sz="2700">
              <a:latin typeface="Arial"/>
              <a:cs typeface="Arial"/>
            </a:endParaRPr>
          </a:p>
          <a:p>
            <a:pPr lvl="1" marL="1143000" indent="-376555">
              <a:lnSpc>
                <a:spcPct val="100000"/>
              </a:lnSpc>
              <a:spcBef>
                <a:spcPts val="1789"/>
              </a:spcBef>
              <a:buChar char="-"/>
              <a:tabLst>
                <a:tab pos="1143000" algn="l"/>
              </a:tabLst>
            </a:pP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Aber:</a:t>
            </a:r>
            <a:r>
              <a:rPr dirty="0" sz="2700" spc="-7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35">
                <a:solidFill>
                  <a:srgbClr val="0546A2"/>
                </a:solidFill>
                <a:latin typeface="Arial"/>
                <a:cs typeface="Arial"/>
              </a:rPr>
              <a:t>Verstehen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Sie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Wahrscheinlichkeiten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richtig?</a:t>
            </a:r>
            <a:endParaRPr sz="2700">
              <a:latin typeface="Arial"/>
              <a:cs typeface="Arial"/>
            </a:endParaRPr>
          </a:p>
          <a:p>
            <a:pPr marL="1143635">
              <a:lnSpc>
                <a:spcPct val="100000"/>
              </a:lnSpc>
              <a:spcBef>
                <a:spcPts val="305"/>
              </a:spcBef>
            </a:pPr>
            <a:r>
              <a:rPr dirty="0" sz="2700" spc="-155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meint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210">
                <a:solidFill>
                  <a:srgbClr val="0546A2"/>
                </a:solidFill>
                <a:latin typeface="Arial"/>
                <a:cs typeface="Arial"/>
              </a:rPr>
              <a:t>80</a:t>
            </a:r>
            <a:r>
              <a:rPr dirty="0" sz="2700" spc="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120">
                <a:solidFill>
                  <a:srgbClr val="0546A2"/>
                </a:solidFill>
                <a:latin typeface="Arial"/>
                <a:cs typeface="Arial"/>
              </a:rPr>
              <a:t>%</a:t>
            </a:r>
            <a:r>
              <a:rPr dirty="0" sz="2700" spc="3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Regenwahrscheinlichkeit?</a:t>
            </a:r>
            <a:endParaRPr sz="2700">
              <a:latin typeface="Arial"/>
              <a:cs typeface="Arial"/>
            </a:endParaRPr>
          </a:p>
          <a:p>
            <a:pPr marL="766445" indent="-377190">
              <a:lnSpc>
                <a:spcPct val="100000"/>
              </a:lnSpc>
              <a:spcBef>
                <a:spcPts val="1790"/>
              </a:spcBef>
              <a:buChar char="•"/>
              <a:tabLst>
                <a:tab pos="766445" algn="l"/>
              </a:tabLst>
            </a:pP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Corona-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Pandemie:</a:t>
            </a:r>
            <a:endParaRPr sz="2700">
              <a:latin typeface="Arial"/>
              <a:cs typeface="Arial"/>
            </a:endParaRPr>
          </a:p>
          <a:p>
            <a:pPr lvl="1" marL="1143000" indent="-376555">
              <a:lnSpc>
                <a:spcPct val="100000"/>
              </a:lnSpc>
              <a:spcBef>
                <a:spcPts val="1785"/>
              </a:spcBef>
              <a:buChar char="-"/>
              <a:tabLst>
                <a:tab pos="114300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Bericht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Neuinfektionen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und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der</a:t>
            </a:r>
            <a:r>
              <a:rPr dirty="0" sz="2700" spc="2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0">
                <a:solidFill>
                  <a:srgbClr val="0546A2"/>
                </a:solidFill>
                <a:latin typeface="Arial"/>
                <a:cs typeface="Arial"/>
              </a:rPr>
              <a:t>Reproduktionszahl</a:t>
            </a:r>
            <a:r>
              <a:rPr dirty="0" sz="2700" spc="2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50" b="1">
                <a:solidFill>
                  <a:srgbClr val="0546A2"/>
                </a:solidFill>
                <a:latin typeface="Atkinson Hyperlegible"/>
                <a:cs typeface="Atkinson Hyperlegible"/>
              </a:rPr>
              <a:t>R</a:t>
            </a:r>
            <a:endParaRPr sz="2700">
              <a:latin typeface="Atkinson Hyperlegible"/>
              <a:cs typeface="Atkinson Hyperlegible"/>
            </a:endParaRPr>
          </a:p>
          <a:p>
            <a:pPr lvl="1" marL="1143000" indent="-376555">
              <a:lnSpc>
                <a:spcPct val="100000"/>
              </a:lnSpc>
              <a:spcBef>
                <a:spcPts val="1789"/>
              </a:spcBef>
              <a:buChar char="-"/>
              <a:tabLst>
                <a:tab pos="1143000" algn="l"/>
              </a:tabLst>
            </a:pP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Aber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70">
                <a:solidFill>
                  <a:srgbClr val="0546A2"/>
                </a:solidFill>
                <a:latin typeface="Arial"/>
                <a:cs typeface="Arial"/>
              </a:rPr>
              <a:t>was</a:t>
            </a:r>
            <a:r>
              <a:rPr dirty="0" sz="2700" spc="-55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bedeuten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diese</a:t>
            </a:r>
            <a:r>
              <a:rPr dirty="0" sz="2700" spc="-5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Zahlen?</a:t>
            </a:r>
            <a:endParaRPr sz="2700">
              <a:latin typeface="Arial"/>
              <a:cs typeface="Arial"/>
            </a:endParaRPr>
          </a:p>
          <a:p>
            <a:pPr lvl="1" marL="1143000" indent="-376555">
              <a:lnSpc>
                <a:spcPct val="100000"/>
              </a:lnSpc>
              <a:spcBef>
                <a:spcPts val="1785"/>
              </a:spcBef>
              <a:buChar char="-"/>
              <a:tabLst>
                <a:tab pos="1143000" algn="l"/>
              </a:tabLst>
            </a:pPr>
            <a:r>
              <a:rPr dirty="0" sz="2700" spc="-30">
                <a:solidFill>
                  <a:srgbClr val="0546A2"/>
                </a:solidFill>
                <a:latin typeface="Arial"/>
                <a:cs typeface="Arial"/>
              </a:rPr>
              <a:t>Entscheidung: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Wieder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46A2"/>
                </a:solidFill>
                <a:latin typeface="Arial"/>
                <a:cs typeface="Arial"/>
              </a:rPr>
              <a:t>Maske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60">
                <a:solidFill>
                  <a:srgbClr val="0546A2"/>
                </a:solidFill>
                <a:latin typeface="Arial"/>
                <a:cs typeface="Arial"/>
              </a:rPr>
              <a:t>in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öffentlichen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Verkehrsmitteln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tragen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46A2"/>
                </a:solidFill>
                <a:latin typeface="Arial"/>
                <a:cs typeface="Arial"/>
              </a:rPr>
              <a:t>oder</a:t>
            </a:r>
            <a:r>
              <a:rPr dirty="0" sz="2700" spc="-40">
                <a:solidFill>
                  <a:srgbClr val="0546A2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46A2"/>
                </a:solidFill>
                <a:latin typeface="Arial"/>
                <a:cs typeface="Arial"/>
              </a:rPr>
              <a:t>nicht?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17882" y="3776303"/>
            <a:ext cx="3769518" cy="3853285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8449697" y="284485"/>
            <a:ext cx="1277620" cy="440055"/>
          </a:xfrm>
          <a:custGeom>
            <a:avLst/>
            <a:gdLst/>
            <a:ahLst/>
            <a:cxnLst/>
            <a:rect l="l" t="t" r="r" b="b"/>
            <a:pathLst>
              <a:path w="1277619" h="440055">
                <a:moveTo>
                  <a:pt x="1041717" y="219735"/>
                </a:moveTo>
                <a:lnTo>
                  <a:pt x="816952" y="89966"/>
                </a:lnTo>
                <a:lnTo>
                  <a:pt x="813841" y="95377"/>
                </a:lnTo>
                <a:lnTo>
                  <a:pt x="1023810" y="216611"/>
                </a:lnTo>
                <a:lnTo>
                  <a:pt x="235724" y="216611"/>
                </a:lnTo>
                <a:lnTo>
                  <a:pt x="235724" y="222859"/>
                </a:lnTo>
                <a:lnTo>
                  <a:pt x="1023810" y="222859"/>
                </a:lnTo>
                <a:lnTo>
                  <a:pt x="813841" y="344106"/>
                </a:lnTo>
                <a:lnTo>
                  <a:pt x="816952" y="349504"/>
                </a:lnTo>
                <a:lnTo>
                  <a:pt x="1041717" y="219735"/>
                </a:lnTo>
                <a:close/>
              </a:path>
              <a:path w="1277619" h="440055">
                <a:moveTo>
                  <a:pt x="1277454" y="219735"/>
                </a:moveTo>
                <a:lnTo>
                  <a:pt x="1272984" y="175501"/>
                </a:lnTo>
                <a:lnTo>
                  <a:pt x="1271193" y="169748"/>
                </a:lnTo>
                <a:lnTo>
                  <a:pt x="1271193" y="219735"/>
                </a:lnTo>
                <a:lnTo>
                  <a:pt x="1265555" y="268630"/>
                </a:lnTo>
                <a:lnTo>
                  <a:pt x="1249464" y="313537"/>
                </a:lnTo>
                <a:lnTo>
                  <a:pt x="1224241" y="353187"/>
                </a:lnTo>
                <a:lnTo>
                  <a:pt x="1191158" y="386270"/>
                </a:lnTo>
                <a:lnTo>
                  <a:pt x="1151521" y="411492"/>
                </a:lnTo>
                <a:lnTo>
                  <a:pt x="1106614" y="427583"/>
                </a:lnTo>
                <a:lnTo>
                  <a:pt x="1057732" y="433235"/>
                </a:lnTo>
                <a:lnTo>
                  <a:pt x="219722" y="433235"/>
                </a:lnTo>
                <a:lnTo>
                  <a:pt x="170827" y="427583"/>
                </a:lnTo>
                <a:lnTo>
                  <a:pt x="125920" y="411492"/>
                </a:lnTo>
                <a:lnTo>
                  <a:pt x="86283" y="386270"/>
                </a:lnTo>
                <a:lnTo>
                  <a:pt x="53200" y="353187"/>
                </a:lnTo>
                <a:lnTo>
                  <a:pt x="27978" y="313537"/>
                </a:lnTo>
                <a:lnTo>
                  <a:pt x="11887" y="268630"/>
                </a:lnTo>
                <a:lnTo>
                  <a:pt x="6248" y="219735"/>
                </a:lnTo>
                <a:lnTo>
                  <a:pt x="11887" y="170840"/>
                </a:lnTo>
                <a:lnTo>
                  <a:pt x="27978" y="125933"/>
                </a:lnTo>
                <a:lnTo>
                  <a:pt x="53200" y="86283"/>
                </a:lnTo>
                <a:lnTo>
                  <a:pt x="86283" y="53213"/>
                </a:lnTo>
                <a:lnTo>
                  <a:pt x="125920" y="27978"/>
                </a:lnTo>
                <a:lnTo>
                  <a:pt x="170827" y="11899"/>
                </a:lnTo>
                <a:lnTo>
                  <a:pt x="219722" y="6248"/>
                </a:lnTo>
                <a:lnTo>
                  <a:pt x="1057732" y="6248"/>
                </a:lnTo>
                <a:lnTo>
                  <a:pt x="1106614" y="11899"/>
                </a:lnTo>
                <a:lnTo>
                  <a:pt x="1151521" y="27978"/>
                </a:lnTo>
                <a:lnTo>
                  <a:pt x="1191158" y="53213"/>
                </a:lnTo>
                <a:lnTo>
                  <a:pt x="1224241" y="86283"/>
                </a:lnTo>
                <a:lnTo>
                  <a:pt x="1249464" y="125933"/>
                </a:lnTo>
                <a:lnTo>
                  <a:pt x="1265555" y="170840"/>
                </a:lnTo>
                <a:lnTo>
                  <a:pt x="1271193" y="219735"/>
                </a:lnTo>
                <a:lnTo>
                  <a:pt x="1271193" y="169748"/>
                </a:lnTo>
                <a:lnTo>
                  <a:pt x="1239875" y="96964"/>
                </a:lnTo>
                <a:lnTo>
                  <a:pt x="1213015" y="64427"/>
                </a:lnTo>
                <a:lnTo>
                  <a:pt x="1180490" y="37579"/>
                </a:lnTo>
                <a:lnTo>
                  <a:pt x="1143165" y="17297"/>
                </a:lnTo>
                <a:lnTo>
                  <a:pt x="1101953" y="4470"/>
                </a:lnTo>
                <a:lnTo>
                  <a:pt x="1057732" y="0"/>
                </a:lnTo>
                <a:lnTo>
                  <a:pt x="219722" y="0"/>
                </a:lnTo>
                <a:lnTo>
                  <a:pt x="175501" y="4470"/>
                </a:lnTo>
                <a:lnTo>
                  <a:pt x="134277" y="17297"/>
                </a:lnTo>
                <a:lnTo>
                  <a:pt x="96964" y="37579"/>
                </a:lnTo>
                <a:lnTo>
                  <a:pt x="64427" y="64427"/>
                </a:lnTo>
                <a:lnTo>
                  <a:pt x="37579" y="96964"/>
                </a:lnTo>
                <a:lnTo>
                  <a:pt x="17297" y="134289"/>
                </a:lnTo>
                <a:lnTo>
                  <a:pt x="4470" y="175514"/>
                </a:lnTo>
                <a:lnTo>
                  <a:pt x="0" y="219735"/>
                </a:lnTo>
                <a:lnTo>
                  <a:pt x="4470" y="263969"/>
                </a:lnTo>
                <a:lnTo>
                  <a:pt x="17297" y="305193"/>
                </a:lnTo>
                <a:lnTo>
                  <a:pt x="37579" y="342506"/>
                </a:lnTo>
                <a:lnTo>
                  <a:pt x="64427" y="375043"/>
                </a:lnTo>
                <a:lnTo>
                  <a:pt x="96964" y="401891"/>
                </a:lnTo>
                <a:lnTo>
                  <a:pt x="134277" y="422173"/>
                </a:lnTo>
                <a:lnTo>
                  <a:pt x="175501" y="435000"/>
                </a:lnTo>
                <a:lnTo>
                  <a:pt x="219722" y="439470"/>
                </a:lnTo>
                <a:lnTo>
                  <a:pt x="1057732" y="439470"/>
                </a:lnTo>
                <a:lnTo>
                  <a:pt x="1101953" y="435000"/>
                </a:lnTo>
                <a:lnTo>
                  <a:pt x="1143165" y="422173"/>
                </a:lnTo>
                <a:lnTo>
                  <a:pt x="1180490" y="401891"/>
                </a:lnTo>
                <a:lnTo>
                  <a:pt x="1213015" y="375043"/>
                </a:lnTo>
                <a:lnTo>
                  <a:pt x="1239875" y="342506"/>
                </a:lnTo>
                <a:lnTo>
                  <a:pt x="1260157" y="305181"/>
                </a:lnTo>
                <a:lnTo>
                  <a:pt x="1272984" y="263956"/>
                </a:lnTo>
                <a:lnTo>
                  <a:pt x="1277454" y="219735"/>
                </a:lnTo>
                <a:close/>
              </a:path>
            </a:pathLst>
          </a:custGeom>
          <a:solidFill>
            <a:srgbClr val="0546A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46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2024-01-05T14:06:13Z</dcterms:created>
  <dcterms:modified xsi:type="dcterms:W3CDTF">2024-01-05T14:06:13Z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2024-01-05T00:00:00Z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2024-01-05T00:00:00Z</vt:filetime>
  </property>
  <property fmtid="{D5CDD505-2E9C-101B-9397-08002B2CF9AE}" pid="5" name="Producer">
    <vt:lpwstr>Adobe PDF Library 17.0</vt:lpwstr>
  </property>
</Properties>
</file>